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notesMasterIdLst>
    <p:notesMasterId r:id="rId48"/>
  </p:notesMasterIdLst>
  <p:sldIdLst>
    <p:sldId id="256" r:id="rId2"/>
    <p:sldId id="1020" r:id="rId3"/>
    <p:sldId id="1062" r:id="rId4"/>
    <p:sldId id="1045" r:id="rId5"/>
    <p:sldId id="1021" r:id="rId6"/>
    <p:sldId id="968" r:id="rId7"/>
    <p:sldId id="969" r:id="rId8"/>
    <p:sldId id="970" r:id="rId9"/>
    <p:sldId id="1022" r:id="rId10"/>
    <p:sldId id="996" r:id="rId11"/>
    <p:sldId id="979" r:id="rId12"/>
    <p:sldId id="1017" r:id="rId13"/>
    <p:sldId id="1064" r:id="rId14"/>
    <p:sldId id="1051" r:id="rId15"/>
    <p:sldId id="1069" r:id="rId16"/>
    <p:sldId id="1007" r:id="rId17"/>
    <p:sldId id="1065" r:id="rId18"/>
    <p:sldId id="1052" r:id="rId19"/>
    <p:sldId id="274" r:id="rId20"/>
    <p:sldId id="975" r:id="rId21"/>
    <p:sldId id="981" r:id="rId22"/>
    <p:sldId id="278" r:id="rId23"/>
    <p:sldId id="976" r:id="rId24"/>
    <p:sldId id="334" r:id="rId25"/>
    <p:sldId id="1057" r:id="rId26"/>
    <p:sldId id="1070" r:id="rId27"/>
    <p:sldId id="1011" r:id="rId28"/>
    <p:sldId id="1066" r:id="rId29"/>
    <p:sldId id="273" r:id="rId30"/>
    <p:sldId id="1016" r:id="rId31"/>
    <p:sldId id="998" r:id="rId32"/>
    <p:sldId id="997" r:id="rId33"/>
    <p:sldId id="1068" r:id="rId34"/>
    <p:sldId id="958" r:id="rId35"/>
    <p:sldId id="1046" r:id="rId36"/>
    <p:sldId id="1032" r:id="rId37"/>
    <p:sldId id="974" r:id="rId38"/>
    <p:sldId id="1044" r:id="rId39"/>
    <p:sldId id="1047" r:id="rId40"/>
    <p:sldId id="1061" r:id="rId41"/>
    <p:sldId id="1033" r:id="rId42"/>
    <p:sldId id="1063" r:id="rId43"/>
    <p:sldId id="1054" r:id="rId44"/>
    <p:sldId id="1071" r:id="rId45"/>
    <p:sldId id="1028" r:id="rId46"/>
    <p:sldId id="1067" r:id="rId4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15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5159" autoAdjust="0"/>
  </p:normalViewPr>
  <p:slideViewPr>
    <p:cSldViewPr showGuides="1">
      <p:cViewPr varScale="1">
        <p:scale>
          <a:sx n="74" d="100"/>
          <a:sy n="74" d="100"/>
        </p:scale>
        <p:origin x="1445" y="67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8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397A73-C664-4C47-91C6-55AC6BA87D2A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157B173-35F3-40FE-9C41-87FC2F9457BF}">
      <dgm:prSet phldrT="[Tekst]" custT="1"/>
      <dgm:spPr/>
      <dgm:t>
        <a:bodyPr/>
        <a:lstStyle/>
        <a:p>
          <a:r>
            <a:rPr lang="pl-PL" sz="1400" b="1" dirty="0">
              <a:latin typeface="Open Sans" pitchFamily="2" charset="0"/>
              <a:ea typeface="Open Sans" pitchFamily="2" charset="0"/>
              <a:cs typeface="Open Sans" pitchFamily="2" charset="0"/>
            </a:rPr>
            <a:t>Wartość projektu&gt;100 tys. euro</a:t>
          </a:r>
        </a:p>
      </dgm:t>
    </dgm:pt>
    <dgm:pt modelId="{BCA59CA5-40D8-4924-B79B-3E127ADB86F1}" type="parTrans" cxnId="{9CE19619-B3F9-449F-866C-0605B977A3CC}">
      <dgm:prSet/>
      <dgm:spPr/>
      <dgm:t>
        <a:bodyPr/>
        <a:lstStyle/>
        <a:p>
          <a:endParaRPr lang="pl-PL"/>
        </a:p>
      </dgm:t>
    </dgm:pt>
    <dgm:pt modelId="{93DA10CA-742A-4689-BDC5-26C35C1F4F0F}" type="sibTrans" cxnId="{9CE19619-B3F9-449F-866C-0605B977A3CC}">
      <dgm:prSet/>
      <dgm:spPr/>
      <dgm:t>
        <a:bodyPr/>
        <a:lstStyle/>
        <a:p>
          <a:endParaRPr lang="pl-PL"/>
        </a:p>
      </dgm:t>
    </dgm:pt>
    <dgm:pt modelId="{DE56D6D3-7277-4B83-9173-915C1701A3D3}">
      <dgm:prSet phldrT="[Tekst]" custT="1"/>
      <dgm:spPr/>
      <dgm:t>
        <a:bodyPr/>
        <a:lstStyle/>
        <a:p>
          <a:r>
            <a:rPr lang="pl-PL" sz="2000" b="1" dirty="0">
              <a:latin typeface="Open Sans" pitchFamily="2" charset="0"/>
              <a:ea typeface="Open Sans" pitchFamily="2" charset="0"/>
              <a:cs typeface="Open Sans" pitchFamily="2" charset="0"/>
            </a:rPr>
            <a:t>Kiedy?</a:t>
          </a:r>
        </a:p>
      </dgm:t>
    </dgm:pt>
    <dgm:pt modelId="{AF4ABE9A-D778-467F-A127-62BCE1F36FAE}" type="parTrans" cxnId="{F87C3BA2-EA70-4A75-8315-D342D060B9FD}">
      <dgm:prSet/>
      <dgm:spPr/>
      <dgm:t>
        <a:bodyPr/>
        <a:lstStyle/>
        <a:p>
          <a:endParaRPr lang="pl-PL"/>
        </a:p>
      </dgm:t>
    </dgm:pt>
    <dgm:pt modelId="{939587D1-1BE3-47D8-B6A5-C11DC05E15E8}" type="sibTrans" cxnId="{F87C3BA2-EA70-4A75-8315-D342D060B9FD}">
      <dgm:prSet/>
      <dgm:spPr/>
      <dgm:t>
        <a:bodyPr/>
        <a:lstStyle/>
        <a:p>
          <a:endParaRPr lang="pl-PL"/>
        </a:p>
      </dgm:t>
    </dgm:pt>
    <dgm:pt modelId="{9CCF6AC5-B6B1-40D8-A27D-BE436BA81A5E}">
      <dgm:prSet phldrT="[Tekst]" custT="1"/>
      <dgm:spPr>
        <a:solidFill>
          <a:schemeClr val="bg2">
            <a:lumMod val="95000"/>
          </a:schemeClr>
        </a:solidFill>
      </dgm:spPr>
      <dgm:t>
        <a:bodyPr/>
        <a:lstStyle/>
        <a:p>
          <a:r>
            <a:rPr lang="pl-PL" sz="2400" b="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niezwłocznie po rozpoczęciu fizycznej realizacji projektu, przez 3 lata od zakończenia projektu</a:t>
          </a:r>
          <a:endParaRPr lang="pl-PL" sz="2400" b="1" dirty="0">
            <a:solidFill>
              <a:schemeClr val="tx1"/>
            </a:solidFill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A3B50818-1A63-4C9D-AB11-2388BA746CF2}" type="parTrans" cxnId="{E8FF3438-4566-4F34-B380-16C6E0A56E02}">
      <dgm:prSet/>
      <dgm:spPr/>
      <dgm:t>
        <a:bodyPr/>
        <a:lstStyle/>
        <a:p>
          <a:endParaRPr lang="pl-PL"/>
        </a:p>
      </dgm:t>
    </dgm:pt>
    <dgm:pt modelId="{314202B7-CFA9-45CE-9E6D-5F6579B4648D}" type="sibTrans" cxnId="{E8FF3438-4566-4F34-B380-16C6E0A56E02}">
      <dgm:prSet/>
      <dgm:spPr/>
      <dgm:t>
        <a:bodyPr/>
        <a:lstStyle/>
        <a:p>
          <a:endParaRPr lang="pl-PL"/>
        </a:p>
      </dgm:t>
    </dgm:pt>
    <dgm:pt modelId="{770567F9-1D6D-4D2B-8779-8D6E9D6EB5A1}">
      <dgm:prSet phldrT="[Tekst]" custT="1"/>
      <dgm:spPr/>
      <dgm:t>
        <a:bodyPr/>
        <a:lstStyle/>
        <a:p>
          <a:r>
            <a:rPr lang="pl-PL" sz="2000" b="1" dirty="0">
              <a:latin typeface="Open Sans" pitchFamily="2" charset="0"/>
              <a:ea typeface="Open Sans" pitchFamily="2" charset="0"/>
              <a:cs typeface="Open Sans" pitchFamily="2" charset="0"/>
            </a:rPr>
            <a:t>Gdzie?</a:t>
          </a:r>
        </a:p>
      </dgm:t>
    </dgm:pt>
    <dgm:pt modelId="{5F645171-7B7F-4460-BDA6-616C088C5829}" type="parTrans" cxnId="{A4BF7992-F3FB-429F-8787-91B3C7CD288B}">
      <dgm:prSet/>
      <dgm:spPr/>
      <dgm:t>
        <a:bodyPr/>
        <a:lstStyle/>
        <a:p>
          <a:endParaRPr lang="pl-PL"/>
        </a:p>
      </dgm:t>
    </dgm:pt>
    <dgm:pt modelId="{B193E04C-F6B6-4B40-88E0-F31DD27E1BCA}" type="sibTrans" cxnId="{A4BF7992-F3FB-429F-8787-91B3C7CD288B}">
      <dgm:prSet/>
      <dgm:spPr/>
      <dgm:t>
        <a:bodyPr/>
        <a:lstStyle/>
        <a:p>
          <a:endParaRPr lang="pl-PL"/>
        </a:p>
      </dgm:t>
    </dgm:pt>
    <dgm:pt modelId="{9FBD1781-DC6B-4412-8161-4E1283E0AAF2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pl-PL" sz="24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w miejscu realizacji projektu, dobrze widocznym, ogólnie dostępnym, gdzie największa liczba osób będzie mogła zapoznać się z treścią tablicy</a:t>
          </a:r>
        </a:p>
      </dgm:t>
    </dgm:pt>
    <dgm:pt modelId="{198D858D-375F-4F9F-BBAC-EDEEDA2F84A6}" type="parTrans" cxnId="{88BFE899-92A2-4AF5-A76D-CE44C3BE5DDD}">
      <dgm:prSet/>
      <dgm:spPr/>
      <dgm:t>
        <a:bodyPr/>
        <a:lstStyle/>
        <a:p>
          <a:endParaRPr lang="pl-PL"/>
        </a:p>
      </dgm:t>
    </dgm:pt>
    <dgm:pt modelId="{087E0152-D670-4F42-AADB-636EFFA7C0E5}" type="sibTrans" cxnId="{88BFE899-92A2-4AF5-A76D-CE44C3BE5DDD}">
      <dgm:prSet/>
      <dgm:spPr/>
      <dgm:t>
        <a:bodyPr/>
        <a:lstStyle/>
        <a:p>
          <a:endParaRPr lang="pl-PL"/>
        </a:p>
      </dgm:t>
    </dgm:pt>
    <dgm:pt modelId="{25074659-E9A2-4B4B-AE27-C5BD19445935}">
      <dgm:prSet phldrT="[Tekst]" custT="1"/>
      <dgm:spPr>
        <a:solidFill>
          <a:schemeClr val="bg1">
            <a:lumMod val="95000"/>
          </a:schemeClr>
        </a:solidFill>
        <a:effectLst>
          <a:softEdge rad="0"/>
        </a:effectLst>
      </dgm:spPr>
      <dgm:t>
        <a:bodyPr/>
        <a:lstStyle/>
        <a:p>
          <a:r>
            <a:rPr lang="pl-PL" sz="1800" b="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projekt obejmuje prace budowlane, infrastrukturę, inwestycje rzeczowe, zakup sprzętu oraz jest wspierany z EFRR</a:t>
          </a:r>
        </a:p>
      </dgm:t>
    </dgm:pt>
    <dgm:pt modelId="{B3811B10-533A-4002-91BB-F88BEC5CF8DE}" type="parTrans" cxnId="{1DFA7266-1B0F-4681-940A-AB6B817DDF73}">
      <dgm:prSet/>
      <dgm:spPr/>
      <dgm:t>
        <a:bodyPr/>
        <a:lstStyle/>
        <a:p>
          <a:endParaRPr lang="pl-PL"/>
        </a:p>
      </dgm:t>
    </dgm:pt>
    <dgm:pt modelId="{87A655F7-0EEB-4316-BCE7-E3D579871846}" type="sibTrans" cxnId="{1DFA7266-1B0F-4681-940A-AB6B817DDF73}">
      <dgm:prSet/>
      <dgm:spPr/>
      <dgm:t>
        <a:bodyPr/>
        <a:lstStyle/>
        <a:p>
          <a:endParaRPr lang="pl-PL"/>
        </a:p>
      </dgm:t>
    </dgm:pt>
    <dgm:pt modelId="{BEF01E19-52B1-40D2-9F35-2B1EFE55E26A}">
      <dgm:prSet phldrT="[Tekst]"/>
      <dgm:spPr/>
      <dgm:t>
        <a:bodyPr/>
        <a:lstStyle/>
        <a:p>
          <a:r>
            <a:rPr lang="pl-PL" b="1" dirty="0">
              <a:latin typeface="Open Sans" pitchFamily="2" charset="0"/>
              <a:ea typeface="Open Sans" pitchFamily="2" charset="0"/>
              <a:cs typeface="Open Sans" pitchFamily="2" charset="0"/>
            </a:rPr>
            <a:t>Wartość projektu&gt;500 tys. euro</a:t>
          </a:r>
        </a:p>
      </dgm:t>
    </dgm:pt>
    <dgm:pt modelId="{306CF212-32B8-4F02-9558-3E30AFCE3C10}" type="parTrans" cxnId="{400B7766-85DE-47B0-9EFB-A8776FBBED24}">
      <dgm:prSet/>
      <dgm:spPr/>
      <dgm:t>
        <a:bodyPr/>
        <a:lstStyle/>
        <a:p>
          <a:endParaRPr lang="pl-PL"/>
        </a:p>
      </dgm:t>
    </dgm:pt>
    <dgm:pt modelId="{BE99709D-29E0-44F3-8BBA-47720F3A6A78}" type="sibTrans" cxnId="{400B7766-85DE-47B0-9EFB-A8776FBBED24}">
      <dgm:prSet/>
      <dgm:spPr/>
      <dgm:t>
        <a:bodyPr/>
        <a:lstStyle/>
        <a:p>
          <a:endParaRPr lang="pl-PL"/>
        </a:p>
      </dgm:t>
    </dgm:pt>
    <dgm:pt modelId="{63C7BCD6-754E-427E-9ACC-A67A3823CD00}">
      <dgm:prSet phldrT="[Tekst]" custT="1"/>
      <dgm:spPr>
        <a:solidFill>
          <a:schemeClr val="bg1">
            <a:lumMod val="95000"/>
          </a:schemeClr>
        </a:solidFill>
        <a:effectLst>
          <a:softEdge rad="0"/>
        </a:effectLst>
      </dgm:spPr>
      <dgm:t>
        <a:bodyPr/>
        <a:lstStyle/>
        <a:p>
          <a:r>
            <a:rPr lang="pl-PL" sz="1800" b="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projekt obejmuje prace budowlane, infrastrukturę, inwestycje rzeczowe, zakup sprzętu oraz jest wspierany z EFS Plus</a:t>
          </a:r>
        </a:p>
      </dgm:t>
    </dgm:pt>
    <dgm:pt modelId="{5CDD781E-D8D8-4E38-A345-7BE156AF4320}" type="parTrans" cxnId="{45885762-712C-4EB5-8E14-8DC5EBA17B3B}">
      <dgm:prSet/>
      <dgm:spPr/>
      <dgm:t>
        <a:bodyPr/>
        <a:lstStyle/>
        <a:p>
          <a:endParaRPr lang="pl-PL"/>
        </a:p>
      </dgm:t>
    </dgm:pt>
    <dgm:pt modelId="{2D031F54-95F3-4BB9-9C38-20CC422C0FEA}" type="sibTrans" cxnId="{45885762-712C-4EB5-8E14-8DC5EBA17B3B}">
      <dgm:prSet/>
      <dgm:spPr/>
      <dgm:t>
        <a:bodyPr/>
        <a:lstStyle/>
        <a:p>
          <a:endParaRPr lang="pl-PL"/>
        </a:p>
      </dgm:t>
    </dgm:pt>
    <dgm:pt modelId="{33CF710E-3251-4C86-8FF4-7DB4EE20E92E}" type="pres">
      <dgm:prSet presAssocID="{8A397A73-C664-4C47-91C6-55AC6BA87D2A}" presName="Name0" presStyleCnt="0">
        <dgm:presLayoutVars>
          <dgm:dir/>
          <dgm:animLvl val="lvl"/>
          <dgm:resizeHandles val="exact"/>
        </dgm:presLayoutVars>
      </dgm:prSet>
      <dgm:spPr/>
    </dgm:pt>
    <dgm:pt modelId="{100573B7-DFD7-44A1-8202-63DDB1EDDDD0}" type="pres">
      <dgm:prSet presAssocID="{F157B173-35F3-40FE-9C41-87FC2F9457BF}" presName="linNode" presStyleCnt="0"/>
      <dgm:spPr/>
    </dgm:pt>
    <dgm:pt modelId="{4624A1D4-7AF2-4C76-BD8F-CB2F955EB8F5}" type="pres">
      <dgm:prSet presAssocID="{F157B173-35F3-40FE-9C41-87FC2F9457BF}" presName="parentText" presStyleLbl="node1" presStyleIdx="0" presStyleCnt="8" custScaleX="42268" custScaleY="1157855" custLinFactY="200000" custLinFactNeighborX="-20607" custLinFactNeighborY="263147">
        <dgm:presLayoutVars>
          <dgm:chMax val="1"/>
          <dgm:bulletEnabled val="1"/>
        </dgm:presLayoutVars>
      </dgm:prSet>
      <dgm:spPr/>
    </dgm:pt>
    <dgm:pt modelId="{675B32B4-9618-43B1-AE81-9B7D4A32342A}" type="pres">
      <dgm:prSet presAssocID="{93DA10CA-742A-4689-BDC5-26C35C1F4F0F}" presName="sp" presStyleCnt="0"/>
      <dgm:spPr/>
    </dgm:pt>
    <dgm:pt modelId="{9955422E-AF4E-4A97-880C-E82838270271}" type="pres">
      <dgm:prSet presAssocID="{BEF01E19-52B1-40D2-9F35-2B1EFE55E26A}" presName="linNode" presStyleCnt="0"/>
      <dgm:spPr/>
    </dgm:pt>
    <dgm:pt modelId="{852B1C5C-0168-4C42-A188-5705EB3C0107}" type="pres">
      <dgm:prSet presAssocID="{BEF01E19-52B1-40D2-9F35-2B1EFE55E26A}" presName="parentText" presStyleLbl="node1" presStyleIdx="1" presStyleCnt="8" custScaleX="42268" custScaleY="1157855" custLinFactY="400000" custLinFactNeighborX="-20607" custLinFactNeighborY="495261">
        <dgm:presLayoutVars>
          <dgm:chMax val="1"/>
          <dgm:bulletEnabled val="1"/>
        </dgm:presLayoutVars>
      </dgm:prSet>
      <dgm:spPr/>
    </dgm:pt>
    <dgm:pt modelId="{D651AB28-2D07-490C-B485-674A245B2EA6}" type="pres">
      <dgm:prSet presAssocID="{BE99709D-29E0-44F3-8BBA-47720F3A6A78}" presName="sp" presStyleCnt="0"/>
      <dgm:spPr/>
    </dgm:pt>
    <dgm:pt modelId="{114A6D92-5118-4FB3-95DF-5993FF3B807B}" type="pres">
      <dgm:prSet presAssocID="{DE56D6D3-7277-4B83-9173-915C1701A3D3}" presName="linNode" presStyleCnt="0"/>
      <dgm:spPr/>
    </dgm:pt>
    <dgm:pt modelId="{2601967D-004C-4FFA-BBA8-2A9422606F09}" type="pres">
      <dgm:prSet presAssocID="{DE56D6D3-7277-4B83-9173-915C1701A3D3}" presName="parentText" presStyleLbl="node1" presStyleIdx="2" presStyleCnt="8" custScaleX="42268" custScaleY="829810" custLinFactY="600000" custLinFactNeighborX="-20607" custLinFactNeighborY="643004">
        <dgm:presLayoutVars>
          <dgm:chMax val="1"/>
          <dgm:bulletEnabled val="1"/>
        </dgm:presLayoutVars>
      </dgm:prSet>
      <dgm:spPr/>
    </dgm:pt>
    <dgm:pt modelId="{4715B8D9-84D7-432E-AB40-9F5737792E65}" type="pres">
      <dgm:prSet presAssocID="{939587D1-1BE3-47D8-B6A5-C11DC05E15E8}" presName="sp" presStyleCnt="0"/>
      <dgm:spPr/>
    </dgm:pt>
    <dgm:pt modelId="{DA11ABA3-9EF1-42AD-8A81-CBDF1F9592E0}" type="pres">
      <dgm:prSet presAssocID="{9CCF6AC5-B6B1-40D8-A27D-BE436BA81A5E}" presName="linNode" presStyleCnt="0"/>
      <dgm:spPr/>
    </dgm:pt>
    <dgm:pt modelId="{12DB87D0-2C27-48A7-A300-6DCD8317B0C0}" type="pres">
      <dgm:prSet presAssocID="{9CCF6AC5-B6B1-40D8-A27D-BE436BA81A5E}" presName="parentText" presStyleLbl="node1" presStyleIdx="3" presStyleCnt="8" custScaleX="232475" custScaleY="619024" custLinFactY="200000" custLinFactNeighborX="21665" custLinFactNeighborY="285834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A03612C9-E6CA-4467-AA00-40DCF7B59881}" type="pres">
      <dgm:prSet presAssocID="{314202B7-CFA9-45CE-9E6D-5F6579B4648D}" presName="sp" presStyleCnt="0"/>
      <dgm:spPr/>
    </dgm:pt>
    <dgm:pt modelId="{CEBB50DD-ADAC-4F74-BB6C-512851C379CE}" type="pres">
      <dgm:prSet presAssocID="{770567F9-1D6D-4D2B-8779-8D6E9D6EB5A1}" presName="linNode" presStyleCnt="0"/>
      <dgm:spPr/>
    </dgm:pt>
    <dgm:pt modelId="{25614E55-D588-4A52-8159-1DA0CEC05A94}" type="pres">
      <dgm:prSet presAssocID="{770567F9-1D6D-4D2B-8779-8D6E9D6EB5A1}" presName="parentText" presStyleLbl="node1" presStyleIdx="4" presStyleCnt="8" custScaleX="42268" custScaleY="823015" custLinFactY="636953" custLinFactNeighborX="-20607" custLinFactNeighborY="700000">
        <dgm:presLayoutVars>
          <dgm:chMax val="1"/>
          <dgm:bulletEnabled val="1"/>
        </dgm:presLayoutVars>
      </dgm:prSet>
      <dgm:spPr/>
    </dgm:pt>
    <dgm:pt modelId="{42FD0E78-6F1F-4672-9B0B-5899CC98788C}" type="pres">
      <dgm:prSet presAssocID="{B193E04C-F6B6-4B40-88E0-F31DD27E1BCA}" presName="sp" presStyleCnt="0"/>
      <dgm:spPr/>
    </dgm:pt>
    <dgm:pt modelId="{8B5E133E-BE54-416F-AD2A-EB8FCC071A92}" type="pres">
      <dgm:prSet presAssocID="{9FBD1781-DC6B-4412-8161-4E1283E0AAF2}" presName="linNode" presStyleCnt="0"/>
      <dgm:spPr/>
    </dgm:pt>
    <dgm:pt modelId="{22A1741B-955C-41BF-A22C-1B3B54576917}" type="pres">
      <dgm:prSet presAssocID="{9FBD1781-DC6B-4412-8161-4E1283E0AAF2}" presName="parentText" presStyleLbl="node1" presStyleIdx="5" presStyleCnt="8" custScaleX="232475" custScaleY="755334" custLinFactY="208939" custLinFactNeighborX="21665" custLinFactNeighborY="30000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1C3F4D95-2A9F-4BB1-B1B3-5E6FA24572F6}" type="pres">
      <dgm:prSet presAssocID="{087E0152-D670-4F42-AADB-636EFFA7C0E5}" presName="sp" presStyleCnt="0"/>
      <dgm:spPr/>
    </dgm:pt>
    <dgm:pt modelId="{236CE734-8F91-4CA9-9A15-25B4E2FD75C5}" type="pres">
      <dgm:prSet presAssocID="{25074659-E9A2-4B4B-AE27-C5BD19445935}" presName="linNode" presStyleCnt="0"/>
      <dgm:spPr/>
    </dgm:pt>
    <dgm:pt modelId="{AC643F1A-8364-4A5F-BB9E-9FF48C511673}" type="pres">
      <dgm:prSet presAssocID="{25074659-E9A2-4B4B-AE27-C5BD19445935}" presName="parentText" presStyleLbl="node1" presStyleIdx="6" presStyleCnt="8" custScaleX="232475" custScaleY="530391" custLinFactY="-1400000" custLinFactNeighborX="21665" custLinFactNeighborY="-1491127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E79A5CB0-21B9-416C-9080-8BAE772DF006}" type="pres">
      <dgm:prSet presAssocID="{87A655F7-0EEB-4316-BCE7-E3D579871846}" presName="sp" presStyleCnt="0"/>
      <dgm:spPr/>
    </dgm:pt>
    <dgm:pt modelId="{41A81488-7963-458B-84EB-6251E965CDB0}" type="pres">
      <dgm:prSet presAssocID="{63C7BCD6-754E-427E-9ACC-A67A3823CD00}" presName="linNode" presStyleCnt="0"/>
      <dgm:spPr/>
    </dgm:pt>
    <dgm:pt modelId="{BEA536AD-B0CF-4E96-9AEA-89717EB09915}" type="pres">
      <dgm:prSet presAssocID="{63C7BCD6-754E-427E-9ACC-A67A3823CD00}" presName="parentText" presStyleLbl="node1" presStyleIdx="7" presStyleCnt="8" custScaleX="232475" custScaleY="530391" custLinFactY="-2500000" custLinFactNeighborX="23779" custLinFactNeighborY="-2556940">
        <dgm:presLayoutVars>
          <dgm:chMax val="1"/>
          <dgm:bulletEnabled val="1"/>
        </dgm:presLayoutVars>
      </dgm:prSet>
      <dgm:spPr>
        <a:prstGeom prst="rect">
          <a:avLst/>
        </a:prstGeom>
      </dgm:spPr>
    </dgm:pt>
  </dgm:ptLst>
  <dgm:cxnLst>
    <dgm:cxn modelId="{70BF3306-CDD7-48B8-897C-D4ED06D95E9F}" type="presOf" srcId="{770567F9-1D6D-4D2B-8779-8D6E9D6EB5A1}" destId="{25614E55-D588-4A52-8159-1DA0CEC05A94}" srcOrd="0" destOrd="0" presId="urn:microsoft.com/office/officeart/2005/8/layout/vList5"/>
    <dgm:cxn modelId="{16021B15-D2C4-4A4D-BB39-AB9D069D48FE}" type="presOf" srcId="{DE56D6D3-7277-4B83-9173-915C1701A3D3}" destId="{2601967D-004C-4FFA-BBA8-2A9422606F09}" srcOrd="0" destOrd="0" presId="urn:microsoft.com/office/officeart/2005/8/layout/vList5"/>
    <dgm:cxn modelId="{9CE19619-B3F9-449F-866C-0605B977A3CC}" srcId="{8A397A73-C664-4C47-91C6-55AC6BA87D2A}" destId="{F157B173-35F3-40FE-9C41-87FC2F9457BF}" srcOrd="0" destOrd="0" parTransId="{BCA59CA5-40D8-4924-B79B-3E127ADB86F1}" sibTransId="{93DA10CA-742A-4689-BDC5-26C35C1F4F0F}"/>
    <dgm:cxn modelId="{E8FF3438-4566-4F34-B380-16C6E0A56E02}" srcId="{8A397A73-C664-4C47-91C6-55AC6BA87D2A}" destId="{9CCF6AC5-B6B1-40D8-A27D-BE436BA81A5E}" srcOrd="3" destOrd="0" parTransId="{A3B50818-1A63-4C9D-AB11-2388BA746CF2}" sibTransId="{314202B7-CFA9-45CE-9E6D-5F6579B4648D}"/>
    <dgm:cxn modelId="{45885762-712C-4EB5-8E14-8DC5EBA17B3B}" srcId="{8A397A73-C664-4C47-91C6-55AC6BA87D2A}" destId="{63C7BCD6-754E-427E-9ACC-A67A3823CD00}" srcOrd="7" destOrd="0" parTransId="{5CDD781E-D8D8-4E38-A345-7BE156AF4320}" sibTransId="{2D031F54-95F3-4BB9-9C38-20CC422C0FEA}"/>
    <dgm:cxn modelId="{1DFA7266-1B0F-4681-940A-AB6B817DDF73}" srcId="{8A397A73-C664-4C47-91C6-55AC6BA87D2A}" destId="{25074659-E9A2-4B4B-AE27-C5BD19445935}" srcOrd="6" destOrd="0" parTransId="{B3811B10-533A-4002-91BB-F88BEC5CF8DE}" sibTransId="{87A655F7-0EEB-4316-BCE7-E3D579871846}"/>
    <dgm:cxn modelId="{400B7766-85DE-47B0-9EFB-A8776FBBED24}" srcId="{8A397A73-C664-4C47-91C6-55AC6BA87D2A}" destId="{BEF01E19-52B1-40D2-9F35-2B1EFE55E26A}" srcOrd="1" destOrd="0" parTransId="{306CF212-32B8-4F02-9558-3E30AFCE3C10}" sibTransId="{BE99709D-29E0-44F3-8BBA-47720F3A6A78}"/>
    <dgm:cxn modelId="{80D2244B-9442-46EF-A96F-A4710779C47D}" type="presOf" srcId="{9FBD1781-DC6B-4412-8161-4E1283E0AAF2}" destId="{22A1741B-955C-41BF-A22C-1B3B54576917}" srcOrd="0" destOrd="0" presId="urn:microsoft.com/office/officeart/2005/8/layout/vList5"/>
    <dgm:cxn modelId="{A4BF7992-F3FB-429F-8787-91B3C7CD288B}" srcId="{8A397A73-C664-4C47-91C6-55AC6BA87D2A}" destId="{770567F9-1D6D-4D2B-8779-8D6E9D6EB5A1}" srcOrd="4" destOrd="0" parTransId="{5F645171-7B7F-4460-BDA6-616C088C5829}" sibTransId="{B193E04C-F6B6-4B40-88E0-F31DD27E1BCA}"/>
    <dgm:cxn modelId="{88BFE899-92A2-4AF5-A76D-CE44C3BE5DDD}" srcId="{8A397A73-C664-4C47-91C6-55AC6BA87D2A}" destId="{9FBD1781-DC6B-4412-8161-4E1283E0AAF2}" srcOrd="5" destOrd="0" parTransId="{198D858D-375F-4F9F-BBAC-EDEEDA2F84A6}" sibTransId="{087E0152-D670-4F42-AADB-636EFFA7C0E5}"/>
    <dgm:cxn modelId="{F87C3BA2-EA70-4A75-8315-D342D060B9FD}" srcId="{8A397A73-C664-4C47-91C6-55AC6BA87D2A}" destId="{DE56D6D3-7277-4B83-9173-915C1701A3D3}" srcOrd="2" destOrd="0" parTransId="{AF4ABE9A-D778-467F-A127-62BCE1F36FAE}" sibTransId="{939587D1-1BE3-47D8-B6A5-C11DC05E15E8}"/>
    <dgm:cxn modelId="{2A778BA6-C99E-4961-82D3-8AE5344B1685}" type="presOf" srcId="{9CCF6AC5-B6B1-40D8-A27D-BE436BA81A5E}" destId="{12DB87D0-2C27-48A7-A300-6DCD8317B0C0}" srcOrd="0" destOrd="0" presId="urn:microsoft.com/office/officeart/2005/8/layout/vList5"/>
    <dgm:cxn modelId="{FA5911B1-E56D-4335-B876-A0E0C315B2E0}" type="presOf" srcId="{F157B173-35F3-40FE-9C41-87FC2F9457BF}" destId="{4624A1D4-7AF2-4C76-BD8F-CB2F955EB8F5}" srcOrd="0" destOrd="0" presId="urn:microsoft.com/office/officeart/2005/8/layout/vList5"/>
    <dgm:cxn modelId="{512BDBD3-4DD0-4CFD-9E40-F4E100A88AB3}" type="presOf" srcId="{63C7BCD6-754E-427E-9ACC-A67A3823CD00}" destId="{BEA536AD-B0CF-4E96-9AEA-89717EB09915}" srcOrd="0" destOrd="0" presId="urn:microsoft.com/office/officeart/2005/8/layout/vList5"/>
    <dgm:cxn modelId="{181209E7-E3CC-4519-B00E-DAE5E8E10174}" type="presOf" srcId="{25074659-E9A2-4B4B-AE27-C5BD19445935}" destId="{AC643F1A-8364-4A5F-BB9E-9FF48C511673}" srcOrd="0" destOrd="0" presId="urn:microsoft.com/office/officeart/2005/8/layout/vList5"/>
    <dgm:cxn modelId="{E85AC0EA-8414-4411-B1B1-822CBF79E7EB}" type="presOf" srcId="{BEF01E19-52B1-40D2-9F35-2B1EFE55E26A}" destId="{852B1C5C-0168-4C42-A188-5705EB3C0107}" srcOrd="0" destOrd="0" presId="urn:microsoft.com/office/officeart/2005/8/layout/vList5"/>
    <dgm:cxn modelId="{2E6591FA-CEEE-4B05-A194-A60DD9B8C37C}" type="presOf" srcId="{8A397A73-C664-4C47-91C6-55AC6BA87D2A}" destId="{33CF710E-3251-4C86-8FF4-7DB4EE20E92E}" srcOrd="0" destOrd="0" presId="urn:microsoft.com/office/officeart/2005/8/layout/vList5"/>
    <dgm:cxn modelId="{3AE7F11C-FDAC-44C9-B539-A4470FECD991}" type="presParOf" srcId="{33CF710E-3251-4C86-8FF4-7DB4EE20E92E}" destId="{100573B7-DFD7-44A1-8202-63DDB1EDDDD0}" srcOrd="0" destOrd="0" presId="urn:microsoft.com/office/officeart/2005/8/layout/vList5"/>
    <dgm:cxn modelId="{CF2C417F-86C6-4560-9EA5-0EC59EBE888F}" type="presParOf" srcId="{100573B7-DFD7-44A1-8202-63DDB1EDDDD0}" destId="{4624A1D4-7AF2-4C76-BD8F-CB2F955EB8F5}" srcOrd="0" destOrd="0" presId="urn:microsoft.com/office/officeart/2005/8/layout/vList5"/>
    <dgm:cxn modelId="{E0F26EF5-827A-4108-B437-807B238DA519}" type="presParOf" srcId="{33CF710E-3251-4C86-8FF4-7DB4EE20E92E}" destId="{675B32B4-9618-43B1-AE81-9B7D4A32342A}" srcOrd="1" destOrd="0" presId="urn:microsoft.com/office/officeart/2005/8/layout/vList5"/>
    <dgm:cxn modelId="{5D507F33-078E-40D4-AAE0-E33328F74B8D}" type="presParOf" srcId="{33CF710E-3251-4C86-8FF4-7DB4EE20E92E}" destId="{9955422E-AF4E-4A97-880C-E82838270271}" srcOrd="2" destOrd="0" presId="urn:microsoft.com/office/officeart/2005/8/layout/vList5"/>
    <dgm:cxn modelId="{4CF9E7A3-A8EC-4E7C-ACE8-7484E92D533C}" type="presParOf" srcId="{9955422E-AF4E-4A97-880C-E82838270271}" destId="{852B1C5C-0168-4C42-A188-5705EB3C0107}" srcOrd="0" destOrd="0" presId="urn:microsoft.com/office/officeart/2005/8/layout/vList5"/>
    <dgm:cxn modelId="{2843BA10-A02A-40F9-BCB3-2DA720504A64}" type="presParOf" srcId="{33CF710E-3251-4C86-8FF4-7DB4EE20E92E}" destId="{D651AB28-2D07-490C-B485-674A245B2EA6}" srcOrd="3" destOrd="0" presId="urn:microsoft.com/office/officeart/2005/8/layout/vList5"/>
    <dgm:cxn modelId="{CED209B4-035F-46E8-8D0E-BFFBEE2071B6}" type="presParOf" srcId="{33CF710E-3251-4C86-8FF4-7DB4EE20E92E}" destId="{114A6D92-5118-4FB3-95DF-5993FF3B807B}" srcOrd="4" destOrd="0" presId="urn:microsoft.com/office/officeart/2005/8/layout/vList5"/>
    <dgm:cxn modelId="{B35AA109-AEEC-4663-9669-984F42FF397B}" type="presParOf" srcId="{114A6D92-5118-4FB3-95DF-5993FF3B807B}" destId="{2601967D-004C-4FFA-BBA8-2A9422606F09}" srcOrd="0" destOrd="0" presId="urn:microsoft.com/office/officeart/2005/8/layout/vList5"/>
    <dgm:cxn modelId="{0B37F77E-5E30-4EBB-8EAB-E6D3A05EC42A}" type="presParOf" srcId="{33CF710E-3251-4C86-8FF4-7DB4EE20E92E}" destId="{4715B8D9-84D7-432E-AB40-9F5737792E65}" srcOrd="5" destOrd="0" presId="urn:microsoft.com/office/officeart/2005/8/layout/vList5"/>
    <dgm:cxn modelId="{1426DA2E-8D33-4C01-8947-D90A458F988B}" type="presParOf" srcId="{33CF710E-3251-4C86-8FF4-7DB4EE20E92E}" destId="{DA11ABA3-9EF1-42AD-8A81-CBDF1F9592E0}" srcOrd="6" destOrd="0" presId="urn:microsoft.com/office/officeart/2005/8/layout/vList5"/>
    <dgm:cxn modelId="{DC389E1F-82C8-4708-B116-F7C3E87FAF0F}" type="presParOf" srcId="{DA11ABA3-9EF1-42AD-8A81-CBDF1F9592E0}" destId="{12DB87D0-2C27-48A7-A300-6DCD8317B0C0}" srcOrd="0" destOrd="0" presId="urn:microsoft.com/office/officeart/2005/8/layout/vList5"/>
    <dgm:cxn modelId="{868CFE61-DCA1-403F-9E86-BB2E0B538806}" type="presParOf" srcId="{33CF710E-3251-4C86-8FF4-7DB4EE20E92E}" destId="{A03612C9-E6CA-4467-AA00-40DCF7B59881}" srcOrd="7" destOrd="0" presId="urn:microsoft.com/office/officeart/2005/8/layout/vList5"/>
    <dgm:cxn modelId="{B0A582D5-16CD-4D15-8491-8F6F10E42F32}" type="presParOf" srcId="{33CF710E-3251-4C86-8FF4-7DB4EE20E92E}" destId="{CEBB50DD-ADAC-4F74-BB6C-512851C379CE}" srcOrd="8" destOrd="0" presId="urn:microsoft.com/office/officeart/2005/8/layout/vList5"/>
    <dgm:cxn modelId="{26208884-7B49-480F-BAF9-3A8FE63469B4}" type="presParOf" srcId="{CEBB50DD-ADAC-4F74-BB6C-512851C379CE}" destId="{25614E55-D588-4A52-8159-1DA0CEC05A94}" srcOrd="0" destOrd="0" presId="urn:microsoft.com/office/officeart/2005/8/layout/vList5"/>
    <dgm:cxn modelId="{B23C37CD-349D-431D-8C0F-2586179A6AD3}" type="presParOf" srcId="{33CF710E-3251-4C86-8FF4-7DB4EE20E92E}" destId="{42FD0E78-6F1F-4672-9B0B-5899CC98788C}" srcOrd="9" destOrd="0" presId="urn:microsoft.com/office/officeart/2005/8/layout/vList5"/>
    <dgm:cxn modelId="{1204A1DC-BD8E-4E45-8568-9C5E66940F67}" type="presParOf" srcId="{33CF710E-3251-4C86-8FF4-7DB4EE20E92E}" destId="{8B5E133E-BE54-416F-AD2A-EB8FCC071A92}" srcOrd="10" destOrd="0" presId="urn:microsoft.com/office/officeart/2005/8/layout/vList5"/>
    <dgm:cxn modelId="{B0A793DE-1E10-4565-BB17-BCE9429CD78A}" type="presParOf" srcId="{8B5E133E-BE54-416F-AD2A-EB8FCC071A92}" destId="{22A1741B-955C-41BF-A22C-1B3B54576917}" srcOrd="0" destOrd="0" presId="urn:microsoft.com/office/officeart/2005/8/layout/vList5"/>
    <dgm:cxn modelId="{8738B70F-D17D-4F64-8003-FCE2756DA62C}" type="presParOf" srcId="{33CF710E-3251-4C86-8FF4-7DB4EE20E92E}" destId="{1C3F4D95-2A9F-4BB1-B1B3-5E6FA24572F6}" srcOrd="11" destOrd="0" presId="urn:microsoft.com/office/officeart/2005/8/layout/vList5"/>
    <dgm:cxn modelId="{C67FC152-0146-4FB6-AF91-248A6E1C5402}" type="presParOf" srcId="{33CF710E-3251-4C86-8FF4-7DB4EE20E92E}" destId="{236CE734-8F91-4CA9-9A15-25B4E2FD75C5}" srcOrd="12" destOrd="0" presId="urn:microsoft.com/office/officeart/2005/8/layout/vList5"/>
    <dgm:cxn modelId="{17F62394-057C-4903-A15C-03E9954B2F72}" type="presParOf" srcId="{236CE734-8F91-4CA9-9A15-25B4E2FD75C5}" destId="{AC643F1A-8364-4A5F-BB9E-9FF48C511673}" srcOrd="0" destOrd="0" presId="urn:microsoft.com/office/officeart/2005/8/layout/vList5"/>
    <dgm:cxn modelId="{C387AE43-6EBF-4342-BA44-E40FA353920D}" type="presParOf" srcId="{33CF710E-3251-4C86-8FF4-7DB4EE20E92E}" destId="{E79A5CB0-21B9-416C-9080-8BAE772DF006}" srcOrd="13" destOrd="0" presId="urn:microsoft.com/office/officeart/2005/8/layout/vList5"/>
    <dgm:cxn modelId="{1B8EE6BD-696E-4682-B216-40FD7E769CA9}" type="presParOf" srcId="{33CF710E-3251-4C86-8FF4-7DB4EE20E92E}" destId="{41A81488-7963-458B-84EB-6251E965CDB0}" srcOrd="14" destOrd="0" presId="urn:microsoft.com/office/officeart/2005/8/layout/vList5"/>
    <dgm:cxn modelId="{615D8DE1-0F53-471A-8C6F-030A8CD543AD}" type="presParOf" srcId="{41A81488-7963-458B-84EB-6251E965CDB0}" destId="{BEA536AD-B0CF-4E96-9AEA-89717EB0991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397A73-C664-4C47-91C6-55AC6BA87D2A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157B173-35F3-40FE-9C41-87FC2F9457BF}">
      <dgm:prSet phldrT="[Tekst]" custT="1"/>
      <dgm:spPr/>
      <dgm:t>
        <a:bodyPr/>
        <a:lstStyle/>
        <a:p>
          <a:r>
            <a:rPr lang="pl-PL" sz="2400" b="1" dirty="0">
              <a:latin typeface="+mn-lt"/>
              <a:ea typeface="Open Sans" pitchFamily="2" charset="0"/>
              <a:cs typeface="Open Sans" pitchFamily="2" charset="0"/>
            </a:rPr>
            <a:t>Kiedy?</a:t>
          </a:r>
        </a:p>
      </dgm:t>
    </dgm:pt>
    <dgm:pt modelId="{BCA59CA5-40D8-4924-B79B-3E127ADB86F1}" type="parTrans" cxnId="{9CE19619-B3F9-449F-866C-0605B977A3CC}">
      <dgm:prSet/>
      <dgm:spPr/>
      <dgm:t>
        <a:bodyPr/>
        <a:lstStyle/>
        <a:p>
          <a:endParaRPr lang="pl-PL"/>
        </a:p>
      </dgm:t>
    </dgm:pt>
    <dgm:pt modelId="{93DA10CA-742A-4689-BDC5-26C35C1F4F0F}" type="sibTrans" cxnId="{9CE19619-B3F9-449F-866C-0605B977A3CC}">
      <dgm:prSet/>
      <dgm:spPr/>
      <dgm:t>
        <a:bodyPr/>
        <a:lstStyle/>
        <a:p>
          <a:endParaRPr lang="pl-PL"/>
        </a:p>
      </dgm:t>
    </dgm:pt>
    <dgm:pt modelId="{E73C5882-4EB2-4C4E-BEB5-67E3A4BDE071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pl-PL" sz="2200" b="0" dirty="0">
              <a:latin typeface="Open Sans" pitchFamily="2" charset="0"/>
              <a:ea typeface="Open Sans" pitchFamily="2" charset="0"/>
              <a:cs typeface="Open Sans" pitchFamily="2" charset="0"/>
            </a:rPr>
            <a:t>   nie później niż miesiąc od podpisania umowy o dofinansowanie, w trakcie trwania realizacji projektu</a:t>
          </a:r>
          <a:endParaRPr lang="pl-PL" sz="2200" b="1" dirty="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F4416608-8F98-4854-B7AF-95D4D8EEBB3C}" type="parTrans" cxnId="{E921A33B-AB57-4E4F-B4FF-D303B32F7834}">
      <dgm:prSet/>
      <dgm:spPr/>
      <dgm:t>
        <a:bodyPr/>
        <a:lstStyle/>
        <a:p>
          <a:endParaRPr lang="pl-PL"/>
        </a:p>
      </dgm:t>
    </dgm:pt>
    <dgm:pt modelId="{FE924B59-9C7C-4C46-A22D-982B8AF34DE6}" type="sibTrans" cxnId="{E921A33B-AB57-4E4F-B4FF-D303B32F7834}">
      <dgm:prSet/>
      <dgm:spPr/>
      <dgm:t>
        <a:bodyPr/>
        <a:lstStyle/>
        <a:p>
          <a:endParaRPr lang="pl-PL"/>
        </a:p>
      </dgm:t>
    </dgm:pt>
    <dgm:pt modelId="{DEF474F6-AD70-4D3E-8508-9520F3EFFEE6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pl-PL" sz="2400" dirty="0">
              <a:latin typeface="Open Sans" pitchFamily="2" charset="0"/>
              <a:ea typeface="Open Sans" pitchFamily="2" charset="0"/>
              <a:cs typeface="Open Sans" pitchFamily="2" charset="0"/>
            </a:rPr>
            <a:t>   </a:t>
          </a:r>
          <a:r>
            <a:rPr lang="pl-PL" sz="2200" dirty="0">
              <a:latin typeface="Open Sans" pitchFamily="2" charset="0"/>
              <a:ea typeface="Open Sans" pitchFamily="2" charset="0"/>
              <a:cs typeface="Open Sans" pitchFamily="2" charset="0"/>
            </a:rPr>
            <a:t>w miejscu realizacji projektu, dobrze widocznym, ogólnie dostępnym, np. wejście do budynku; </a:t>
          </a:r>
        </a:p>
      </dgm:t>
    </dgm:pt>
    <dgm:pt modelId="{A56C0C4D-0038-4367-8CD1-E4FA67592FD5}" type="parTrans" cxnId="{8A393469-07EC-42F3-9668-78675C723D3C}">
      <dgm:prSet/>
      <dgm:spPr/>
      <dgm:t>
        <a:bodyPr/>
        <a:lstStyle/>
        <a:p>
          <a:endParaRPr lang="pl-PL"/>
        </a:p>
      </dgm:t>
    </dgm:pt>
    <dgm:pt modelId="{72C65405-438E-4762-8366-E31191BB051D}" type="sibTrans" cxnId="{8A393469-07EC-42F3-9668-78675C723D3C}">
      <dgm:prSet/>
      <dgm:spPr/>
      <dgm:t>
        <a:bodyPr/>
        <a:lstStyle/>
        <a:p>
          <a:endParaRPr lang="pl-PL"/>
        </a:p>
      </dgm:t>
    </dgm:pt>
    <dgm:pt modelId="{EA788F4C-BA8F-4265-9FC2-8483567E44A2}">
      <dgm:prSet phldrT="[Tekst]" custT="1"/>
      <dgm:spPr/>
      <dgm:t>
        <a:bodyPr/>
        <a:lstStyle/>
        <a:p>
          <a:r>
            <a:rPr lang="pl-PL" sz="2400" b="1" dirty="0">
              <a:latin typeface="+mn-lt"/>
              <a:ea typeface="Open Sans" pitchFamily="2" charset="0"/>
              <a:cs typeface="Open Sans" pitchFamily="2" charset="0"/>
            </a:rPr>
            <a:t>Gdzie?</a:t>
          </a:r>
        </a:p>
      </dgm:t>
    </dgm:pt>
    <dgm:pt modelId="{9421D56D-4951-493A-A32F-2383125D5466}" type="sibTrans" cxnId="{9F2D0E95-4E29-4AC9-A0D6-27D9CDC33D72}">
      <dgm:prSet/>
      <dgm:spPr/>
      <dgm:t>
        <a:bodyPr/>
        <a:lstStyle/>
        <a:p>
          <a:endParaRPr lang="pl-PL"/>
        </a:p>
      </dgm:t>
    </dgm:pt>
    <dgm:pt modelId="{79ED49A4-2870-400E-860B-48291844013A}" type="parTrans" cxnId="{9F2D0E95-4E29-4AC9-A0D6-27D9CDC33D72}">
      <dgm:prSet/>
      <dgm:spPr/>
      <dgm:t>
        <a:bodyPr/>
        <a:lstStyle/>
        <a:p>
          <a:endParaRPr lang="pl-PL"/>
        </a:p>
      </dgm:t>
    </dgm:pt>
    <dgm:pt modelId="{A14ED9BF-10C2-4A47-A4D6-28731DE424F3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pl-PL" sz="900" dirty="0">
              <a:latin typeface="Open Sans" pitchFamily="2" charset="0"/>
              <a:ea typeface="Open Sans" pitchFamily="2" charset="0"/>
              <a:cs typeface="Open Sans" pitchFamily="2" charset="0"/>
            </a:rPr>
            <a:t>  </a:t>
          </a:r>
        </a:p>
      </dgm:t>
    </dgm:pt>
    <dgm:pt modelId="{2230D398-D99C-445D-9686-8317B75C6C93}" type="parTrans" cxnId="{F8D21C04-1326-48B3-8B0E-F42ABC5B1096}">
      <dgm:prSet/>
      <dgm:spPr/>
      <dgm:t>
        <a:bodyPr/>
        <a:lstStyle/>
        <a:p>
          <a:endParaRPr lang="pl-PL"/>
        </a:p>
      </dgm:t>
    </dgm:pt>
    <dgm:pt modelId="{445D3DF8-2F3E-4F12-B784-B7FDDB952393}" type="sibTrans" cxnId="{F8D21C04-1326-48B3-8B0E-F42ABC5B1096}">
      <dgm:prSet/>
      <dgm:spPr/>
      <dgm:t>
        <a:bodyPr/>
        <a:lstStyle/>
        <a:p>
          <a:endParaRPr lang="pl-PL"/>
        </a:p>
      </dgm:t>
    </dgm:pt>
    <dgm:pt modelId="{7DCC463C-4F39-40B4-8C93-ED938CD906F4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pl-PL" sz="2200" dirty="0">
              <a:latin typeface="Open Sans" pitchFamily="2" charset="0"/>
              <a:ea typeface="Open Sans" pitchFamily="2" charset="0"/>
              <a:cs typeface="Open Sans" pitchFamily="2" charset="0"/>
            </a:rPr>
            <a:t>jeśli działania w projekcie są realizowane w kilku lokalizacjach, plakaty umieść w każdej z nich (np. jeśli organizujesz spotkania lub szkolenia w kilku salach, plakat umieść w każdej z nich).</a:t>
          </a:r>
        </a:p>
      </dgm:t>
    </dgm:pt>
    <dgm:pt modelId="{C5604DA7-0AA5-4B82-9931-561C5D76440B}" type="parTrans" cxnId="{2422FD99-3950-478D-BB03-FB574FF20735}">
      <dgm:prSet/>
      <dgm:spPr/>
      <dgm:t>
        <a:bodyPr/>
        <a:lstStyle/>
        <a:p>
          <a:endParaRPr lang="pl-PL"/>
        </a:p>
      </dgm:t>
    </dgm:pt>
    <dgm:pt modelId="{84A95596-55FE-4152-A749-BB3A3EB88960}" type="sibTrans" cxnId="{2422FD99-3950-478D-BB03-FB574FF20735}">
      <dgm:prSet/>
      <dgm:spPr/>
      <dgm:t>
        <a:bodyPr/>
        <a:lstStyle/>
        <a:p>
          <a:endParaRPr lang="pl-PL"/>
        </a:p>
      </dgm:t>
    </dgm:pt>
    <dgm:pt modelId="{33CF710E-3251-4C86-8FF4-7DB4EE20E92E}" type="pres">
      <dgm:prSet presAssocID="{8A397A73-C664-4C47-91C6-55AC6BA87D2A}" presName="Name0" presStyleCnt="0">
        <dgm:presLayoutVars>
          <dgm:dir/>
          <dgm:animLvl val="lvl"/>
          <dgm:resizeHandles val="exact"/>
        </dgm:presLayoutVars>
      </dgm:prSet>
      <dgm:spPr/>
    </dgm:pt>
    <dgm:pt modelId="{100573B7-DFD7-44A1-8202-63DDB1EDDDD0}" type="pres">
      <dgm:prSet presAssocID="{F157B173-35F3-40FE-9C41-87FC2F9457BF}" presName="linNode" presStyleCnt="0"/>
      <dgm:spPr/>
    </dgm:pt>
    <dgm:pt modelId="{4624A1D4-7AF2-4C76-BD8F-CB2F955EB8F5}" type="pres">
      <dgm:prSet presAssocID="{F157B173-35F3-40FE-9C41-87FC2F9457BF}" presName="parentText" presStyleLbl="node1" presStyleIdx="0" presStyleCnt="2" custScaleX="155624" custScaleY="25678" custLinFactNeighborX="-65" custLinFactNeighborY="-6542">
        <dgm:presLayoutVars>
          <dgm:chMax val="1"/>
          <dgm:bulletEnabled val="1"/>
        </dgm:presLayoutVars>
      </dgm:prSet>
      <dgm:spPr/>
    </dgm:pt>
    <dgm:pt modelId="{724637B1-C19D-4514-A7C1-2C39A0920B2F}" type="pres">
      <dgm:prSet presAssocID="{F157B173-35F3-40FE-9C41-87FC2F9457BF}" presName="descendantText" presStyleLbl="alignAccFollowNode1" presStyleIdx="0" presStyleCnt="2" custScaleX="283578" custScaleY="27330" custLinFactNeighborX="28137" custLinFactNeighborY="-6377">
        <dgm:presLayoutVars>
          <dgm:bulletEnabled val="1"/>
        </dgm:presLayoutVars>
      </dgm:prSet>
      <dgm:spPr>
        <a:prstGeom prst="roundRect">
          <a:avLst/>
        </a:prstGeom>
      </dgm:spPr>
    </dgm:pt>
    <dgm:pt modelId="{675B32B4-9618-43B1-AE81-9B7D4A32342A}" type="pres">
      <dgm:prSet presAssocID="{93DA10CA-742A-4689-BDC5-26C35C1F4F0F}" presName="sp" presStyleCnt="0"/>
      <dgm:spPr/>
    </dgm:pt>
    <dgm:pt modelId="{877D3BF0-00E4-4539-805D-6466AEDB1180}" type="pres">
      <dgm:prSet presAssocID="{EA788F4C-BA8F-4265-9FC2-8483567E44A2}" presName="linNode" presStyleCnt="0"/>
      <dgm:spPr/>
    </dgm:pt>
    <dgm:pt modelId="{3337EFDD-3577-4DA9-8D8D-2544D5E97279}" type="pres">
      <dgm:prSet presAssocID="{EA788F4C-BA8F-4265-9FC2-8483567E44A2}" presName="parentText" presStyleLbl="node1" presStyleIdx="1" presStyleCnt="2" custScaleX="66369" custScaleY="28808" custLinFactNeighborX="-26" custLinFactNeighborY="-1202">
        <dgm:presLayoutVars>
          <dgm:chMax val="1"/>
          <dgm:bulletEnabled val="1"/>
        </dgm:presLayoutVars>
      </dgm:prSet>
      <dgm:spPr/>
    </dgm:pt>
    <dgm:pt modelId="{33FE0310-D0E1-451E-9764-6A3DF8E67790}" type="pres">
      <dgm:prSet presAssocID="{EA788F4C-BA8F-4265-9FC2-8483567E44A2}" presName="descendantText" presStyleLbl="alignAccFollowNode1" presStyleIdx="1" presStyleCnt="2" custScaleX="118645" custScaleY="75173" custLinFactNeighborX="1469" custLinFactNeighborY="-5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8D21C04-1326-48B3-8B0E-F42ABC5B1096}" srcId="{EA788F4C-BA8F-4265-9FC2-8483567E44A2}" destId="{A14ED9BF-10C2-4A47-A4D6-28731DE424F3}" srcOrd="2" destOrd="0" parTransId="{2230D398-D99C-445D-9686-8317B75C6C93}" sibTransId="{445D3DF8-2F3E-4F12-B784-B7FDDB952393}"/>
    <dgm:cxn modelId="{B7C78E10-6194-44A6-A3F5-6D7FF90594D7}" type="presOf" srcId="{EA788F4C-BA8F-4265-9FC2-8483567E44A2}" destId="{3337EFDD-3577-4DA9-8D8D-2544D5E97279}" srcOrd="0" destOrd="0" presId="urn:microsoft.com/office/officeart/2005/8/layout/vList5"/>
    <dgm:cxn modelId="{9CE19619-B3F9-449F-866C-0605B977A3CC}" srcId="{8A397A73-C664-4C47-91C6-55AC6BA87D2A}" destId="{F157B173-35F3-40FE-9C41-87FC2F9457BF}" srcOrd="0" destOrd="0" parTransId="{BCA59CA5-40D8-4924-B79B-3E127ADB86F1}" sibTransId="{93DA10CA-742A-4689-BDC5-26C35C1F4F0F}"/>
    <dgm:cxn modelId="{4CB2601B-0AB4-4938-A74B-027CAD6F23EF}" type="presOf" srcId="{E73C5882-4EB2-4C4E-BEB5-67E3A4BDE071}" destId="{724637B1-C19D-4514-A7C1-2C39A0920B2F}" srcOrd="0" destOrd="0" presId="urn:microsoft.com/office/officeart/2005/8/layout/vList5"/>
    <dgm:cxn modelId="{D435F31F-3BF3-4E26-9665-2E435F119209}" type="presOf" srcId="{7DCC463C-4F39-40B4-8C93-ED938CD906F4}" destId="{33FE0310-D0E1-451E-9764-6A3DF8E67790}" srcOrd="0" destOrd="1" presId="urn:microsoft.com/office/officeart/2005/8/layout/vList5"/>
    <dgm:cxn modelId="{E921A33B-AB57-4E4F-B4FF-D303B32F7834}" srcId="{F157B173-35F3-40FE-9C41-87FC2F9457BF}" destId="{E73C5882-4EB2-4C4E-BEB5-67E3A4BDE071}" srcOrd="0" destOrd="0" parTransId="{F4416608-8F98-4854-B7AF-95D4D8EEBB3C}" sibTransId="{FE924B59-9C7C-4C46-A22D-982B8AF34DE6}"/>
    <dgm:cxn modelId="{8A393469-07EC-42F3-9668-78675C723D3C}" srcId="{EA788F4C-BA8F-4265-9FC2-8483567E44A2}" destId="{DEF474F6-AD70-4D3E-8508-9520F3EFFEE6}" srcOrd="0" destOrd="0" parTransId="{A56C0C4D-0038-4367-8CD1-E4FA67592FD5}" sibTransId="{72C65405-438E-4762-8366-E31191BB051D}"/>
    <dgm:cxn modelId="{DCE75C76-814A-4FE4-8476-5B1CA3C8882F}" type="presOf" srcId="{A14ED9BF-10C2-4A47-A4D6-28731DE424F3}" destId="{33FE0310-D0E1-451E-9764-6A3DF8E67790}" srcOrd="0" destOrd="2" presId="urn:microsoft.com/office/officeart/2005/8/layout/vList5"/>
    <dgm:cxn modelId="{9F2D0E95-4E29-4AC9-A0D6-27D9CDC33D72}" srcId="{8A397A73-C664-4C47-91C6-55AC6BA87D2A}" destId="{EA788F4C-BA8F-4265-9FC2-8483567E44A2}" srcOrd="1" destOrd="0" parTransId="{79ED49A4-2870-400E-860B-48291844013A}" sibTransId="{9421D56D-4951-493A-A32F-2383125D5466}"/>
    <dgm:cxn modelId="{2422FD99-3950-478D-BB03-FB574FF20735}" srcId="{EA788F4C-BA8F-4265-9FC2-8483567E44A2}" destId="{7DCC463C-4F39-40B4-8C93-ED938CD906F4}" srcOrd="1" destOrd="0" parTransId="{C5604DA7-0AA5-4B82-9931-561C5D76440B}" sibTransId="{84A95596-55FE-4152-A749-BB3A3EB88960}"/>
    <dgm:cxn modelId="{FA5911B1-E56D-4335-B876-A0E0C315B2E0}" type="presOf" srcId="{F157B173-35F3-40FE-9C41-87FC2F9457BF}" destId="{4624A1D4-7AF2-4C76-BD8F-CB2F955EB8F5}" srcOrd="0" destOrd="0" presId="urn:microsoft.com/office/officeart/2005/8/layout/vList5"/>
    <dgm:cxn modelId="{4C9EF3EB-763D-4D80-84F9-1A930794797F}" type="presOf" srcId="{DEF474F6-AD70-4D3E-8508-9520F3EFFEE6}" destId="{33FE0310-D0E1-451E-9764-6A3DF8E67790}" srcOrd="0" destOrd="0" presId="urn:microsoft.com/office/officeart/2005/8/layout/vList5"/>
    <dgm:cxn modelId="{2E6591FA-CEEE-4B05-A194-A60DD9B8C37C}" type="presOf" srcId="{8A397A73-C664-4C47-91C6-55AC6BA87D2A}" destId="{33CF710E-3251-4C86-8FF4-7DB4EE20E92E}" srcOrd="0" destOrd="0" presId="urn:microsoft.com/office/officeart/2005/8/layout/vList5"/>
    <dgm:cxn modelId="{3AE7F11C-FDAC-44C9-B539-A4470FECD991}" type="presParOf" srcId="{33CF710E-3251-4C86-8FF4-7DB4EE20E92E}" destId="{100573B7-DFD7-44A1-8202-63DDB1EDDDD0}" srcOrd="0" destOrd="0" presId="urn:microsoft.com/office/officeart/2005/8/layout/vList5"/>
    <dgm:cxn modelId="{CF2C417F-86C6-4560-9EA5-0EC59EBE888F}" type="presParOf" srcId="{100573B7-DFD7-44A1-8202-63DDB1EDDDD0}" destId="{4624A1D4-7AF2-4C76-BD8F-CB2F955EB8F5}" srcOrd="0" destOrd="0" presId="urn:microsoft.com/office/officeart/2005/8/layout/vList5"/>
    <dgm:cxn modelId="{FFA6FBE5-A3DF-4EC4-93B2-C1001D73F602}" type="presParOf" srcId="{100573B7-DFD7-44A1-8202-63DDB1EDDDD0}" destId="{724637B1-C19D-4514-A7C1-2C39A0920B2F}" srcOrd="1" destOrd="0" presId="urn:microsoft.com/office/officeart/2005/8/layout/vList5"/>
    <dgm:cxn modelId="{810D9C62-0EA1-4EAE-94BA-E08193E2AA9B}" type="presParOf" srcId="{33CF710E-3251-4C86-8FF4-7DB4EE20E92E}" destId="{675B32B4-9618-43B1-AE81-9B7D4A32342A}" srcOrd="1" destOrd="0" presId="urn:microsoft.com/office/officeart/2005/8/layout/vList5"/>
    <dgm:cxn modelId="{9159ED17-6279-4E12-B0A0-1234DF472B88}" type="presParOf" srcId="{33CF710E-3251-4C86-8FF4-7DB4EE20E92E}" destId="{877D3BF0-00E4-4539-805D-6466AEDB1180}" srcOrd="2" destOrd="0" presId="urn:microsoft.com/office/officeart/2005/8/layout/vList5"/>
    <dgm:cxn modelId="{D899F778-F036-4B26-9648-970FBC82F517}" type="presParOf" srcId="{877D3BF0-00E4-4539-805D-6466AEDB1180}" destId="{3337EFDD-3577-4DA9-8D8D-2544D5E97279}" srcOrd="0" destOrd="0" presId="urn:microsoft.com/office/officeart/2005/8/layout/vList5"/>
    <dgm:cxn modelId="{DD8AF490-6251-49D3-A46F-370DCADC73BD}" type="presParOf" srcId="{877D3BF0-00E4-4539-805D-6466AEDB1180}" destId="{33FE0310-D0E1-451E-9764-6A3DF8E6779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397A73-C664-4C47-91C6-55AC6BA87D2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157B173-35F3-40FE-9C41-87FC2F9457BF}">
      <dgm:prSet phldrT="[Tekst]" custT="1"/>
      <dgm:spPr/>
      <dgm:t>
        <a:bodyPr/>
        <a:lstStyle/>
        <a:p>
          <a:r>
            <a:rPr lang="pl-PL" sz="2400" b="1" dirty="0">
              <a:latin typeface="+mn-lt"/>
              <a:ea typeface="Open Sans" pitchFamily="2" charset="0"/>
              <a:cs typeface="Open Sans" pitchFamily="2" charset="0"/>
            </a:rPr>
            <a:t>0,5%</a:t>
          </a:r>
        </a:p>
      </dgm:t>
    </dgm:pt>
    <dgm:pt modelId="{BCA59CA5-40D8-4924-B79B-3E127ADB86F1}" type="parTrans" cxnId="{9CE19619-B3F9-449F-866C-0605B977A3CC}">
      <dgm:prSet/>
      <dgm:spPr/>
      <dgm:t>
        <a:bodyPr/>
        <a:lstStyle/>
        <a:p>
          <a:endParaRPr lang="pl-PL"/>
        </a:p>
      </dgm:t>
    </dgm:pt>
    <dgm:pt modelId="{93DA10CA-742A-4689-BDC5-26C35C1F4F0F}" type="sibTrans" cxnId="{9CE19619-B3F9-449F-866C-0605B977A3CC}">
      <dgm:prSet/>
      <dgm:spPr/>
      <dgm:t>
        <a:bodyPr/>
        <a:lstStyle/>
        <a:p>
          <a:endParaRPr lang="pl-PL"/>
        </a:p>
      </dgm:t>
    </dgm:pt>
    <dgm:pt modelId="{E73C5882-4EB2-4C4E-BEB5-67E3A4BDE071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b="0" dirty="0">
              <a:latin typeface="Open Sans" pitchFamily="2" charset="0"/>
              <a:ea typeface="Open Sans" pitchFamily="2" charset="0"/>
              <a:cs typeface="Open Sans" pitchFamily="2" charset="0"/>
            </a:rPr>
            <a:t>Brak opisu projektu na stronie internetowej oraz stronach mediów społecznościowych lub brak informacji o otrzymaniu dofinansowania UE</a:t>
          </a:r>
        </a:p>
      </dgm:t>
    </dgm:pt>
    <dgm:pt modelId="{F4416608-8F98-4854-B7AF-95D4D8EEBB3C}" type="parTrans" cxnId="{E921A33B-AB57-4E4F-B4FF-D303B32F7834}">
      <dgm:prSet/>
      <dgm:spPr/>
      <dgm:t>
        <a:bodyPr/>
        <a:lstStyle/>
        <a:p>
          <a:endParaRPr lang="pl-PL"/>
        </a:p>
      </dgm:t>
    </dgm:pt>
    <dgm:pt modelId="{FE924B59-9C7C-4C46-A22D-982B8AF34DE6}" type="sibTrans" cxnId="{E921A33B-AB57-4E4F-B4FF-D303B32F7834}">
      <dgm:prSet/>
      <dgm:spPr/>
      <dgm:t>
        <a:bodyPr/>
        <a:lstStyle/>
        <a:p>
          <a:endParaRPr lang="pl-PL"/>
        </a:p>
      </dgm:t>
    </dgm:pt>
    <dgm:pt modelId="{E2180226-F6C2-4515-89FF-8236509FED02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b="0" dirty="0">
              <a:latin typeface="Open Sans" pitchFamily="2" charset="0"/>
              <a:ea typeface="Open Sans" pitchFamily="2" charset="0"/>
              <a:cs typeface="Open Sans" pitchFamily="2" charset="0"/>
            </a:rPr>
            <a:t>Nieumieszczenie tablicy/plakatu</a:t>
          </a:r>
        </a:p>
      </dgm:t>
    </dgm:pt>
    <dgm:pt modelId="{DEC91C84-C063-4994-B04B-A4CE4A39FC1D}" type="parTrans" cxnId="{73E227C8-9754-4240-8270-B9741BC99097}">
      <dgm:prSet/>
      <dgm:spPr/>
      <dgm:t>
        <a:bodyPr/>
        <a:lstStyle/>
        <a:p>
          <a:endParaRPr lang="pl-PL"/>
        </a:p>
      </dgm:t>
    </dgm:pt>
    <dgm:pt modelId="{FB5DBB6A-8169-49C8-BC06-30404EDE68A0}" type="sibTrans" cxnId="{73E227C8-9754-4240-8270-B9741BC99097}">
      <dgm:prSet/>
      <dgm:spPr/>
      <dgm:t>
        <a:bodyPr/>
        <a:lstStyle/>
        <a:p>
          <a:endParaRPr lang="pl-PL"/>
        </a:p>
      </dgm:t>
    </dgm:pt>
    <dgm:pt modelId="{DEF474F6-AD70-4D3E-8508-9520F3EFFEE6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dirty="0">
              <a:latin typeface="Open Sans" pitchFamily="2" charset="0"/>
              <a:ea typeface="Open Sans" pitchFamily="2" charset="0"/>
              <a:cs typeface="Open Sans" pitchFamily="2" charset="0"/>
            </a:rPr>
            <a:t>Nieumieszczenie logotypów w którymkolwiek działaniu, materiale, dokumencie  </a:t>
          </a:r>
        </a:p>
      </dgm:t>
    </dgm:pt>
    <dgm:pt modelId="{A56C0C4D-0038-4367-8CD1-E4FA67592FD5}" type="parTrans" cxnId="{8A393469-07EC-42F3-9668-78675C723D3C}">
      <dgm:prSet/>
      <dgm:spPr/>
      <dgm:t>
        <a:bodyPr/>
        <a:lstStyle/>
        <a:p>
          <a:endParaRPr lang="pl-PL"/>
        </a:p>
      </dgm:t>
    </dgm:pt>
    <dgm:pt modelId="{72C65405-438E-4762-8366-E31191BB051D}" type="sibTrans" cxnId="{8A393469-07EC-42F3-9668-78675C723D3C}">
      <dgm:prSet/>
      <dgm:spPr/>
      <dgm:t>
        <a:bodyPr/>
        <a:lstStyle/>
        <a:p>
          <a:endParaRPr lang="pl-PL"/>
        </a:p>
      </dgm:t>
    </dgm:pt>
    <dgm:pt modelId="{F92B6D43-E16F-4D96-8EB1-B62AC800B18F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dirty="0">
              <a:latin typeface="Open Sans" pitchFamily="2" charset="0"/>
              <a:ea typeface="Open Sans" pitchFamily="2" charset="0"/>
              <a:cs typeface="Open Sans" pitchFamily="2" charset="0"/>
            </a:rPr>
            <a:t>Umieszczenie tablicy/plakatu niezgodnie ze wzorem</a:t>
          </a:r>
        </a:p>
      </dgm:t>
    </dgm:pt>
    <dgm:pt modelId="{3726AD7A-1313-4DDB-9C32-9942DF048E03}" type="parTrans" cxnId="{3303A263-26E9-4AB8-80FA-F757E8BE7D34}">
      <dgm:prSet/>
      <dgm:spPr/>
      <dgm:t>
        <a:bodyPr/>
        <a:lstStyle/>
        <a:p>
          <a:endParaRPr lang="pl-PL"/>
        </a:p>
      </dgm:t>
    </dgm:pt>
    <dgm:pt modelId="{3DA0AF9E-4E39-473E-8EB2-A330D54E1B90}" type="sibTrans" cxnId="{3303A263-26E9-4AB8-80FA-F757E8BE7D34}">
      <dgm:prSet/>
      <dgm:spPr/>
      <dgm:t>
        <a:bodyPr/>
        <a:lstStyle/>
        <a:p>
          <a:endParaRPr lang="pl-PL"/>
        </a:p>
      </dgm:t>
    </dgm:pt>
    <dgm:pt modelId="{0E4C7716-D266-41ED-B63F-786BC100827D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b="0" dirty="0">
              <a:latin typeface="Open Sans" pitchFamily="2" charset="0"/>
              <a:ea typeface="Open Sans" pitchFamily="2" charset="0"/>
              <a:cs typeface="Open Sans" pitchFamily="2" charset="0"/>
            </a:rPr>
            <a:t>Niezorganizowanie wydarzenia lub niezaproszenie przedstawicieli KE - projekty o znaczeniu strategicznym </a:t>
          </a:r>
          <a:br>
            <a:rPr lang="pl-PL" sz="2400" b="0" dirty="0">
              <a:latin typeface="Open Sans" pitchFamily="2" charset="0"/>
              <a:ea typeface="Open Sans" pitchFamily="2" charset="0"/>
              <a:cs typeface="Open Sans" pitchFamily="2" charset="0"/>
            </a:rPr>
          </a:br>
          <a:r>
            <a:rPr lang="pl-PL" sz="2400" b="0" dirty="0">
              <a:latin typeface="Open Sans" pitchFamily="2" charset="0"/>
              <a:ea typeface="Open Sans" pitchFamily="2" charset="0"/>
              <a:cs typeface="Open Sans" pitchFamily="2" charset="0"/>
            </a:rPr>
            <a:t>i wartości 10 mln euro</a:t>
          </a:r>
        </a:p>
      </dgm:t>
    </dgm:pt>
    <dgm:pt modelId="{5FC44F77-16E9-4543-86F2-5E32E1B11E45}" type="parTrans" cxnId="{948B7C87-3D80-47D5-9443-5D3D3CF38EC7}">
      <dgm:prSet/>
      <dgm:spPr/>
      <dgm:t>
        <a:bodyPr/>
        <a:lstStyle/>
        <a:p>
          <a:endParaRPr lang="pl-PL"/>
        </a:p>
      </dgm:t>
    </dgm:pt>
    <dgm:pt modelId="{87865C5C-552F-49FD-8EA3-E05B4E5E2494}" type="sibTrans" cxnId="{948B7C87-3D80-47D5-9443-5D3D3CF38EC7}">
      <dgm:prSet/>
      <dgm:spPr/>
      <dgm:t>
        <a:bodyPr/>
        <a:lstStyle/>
        <a:p>
          <a:endParaRPr lang="pl-PL"/>
        </a:p>
      </dgm:t>
    </dgm:pt>
    <dgm:pt modelId="{31989741-BED3-4DDE-8B0E-59D85DE0F3C7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dirty="0">
              <a:latin typeface="Open Sans" pitchFamily="2" charset="0"/>
              <a:ea typeface="Open Sans" pitchFamily="2" charset="0"/>
              <a:cs typeface="Open Sans" pitchFamily="2" charset="0"/>
            </a:rPr>
            <a:t>Umieszczenie tablicy/plakatu w miejscu niewidocznym</a:t>
          </a:r>
        </a:p>
      </dgm:t>
    </dgm:pt>
    <dgm:pt modelId="{47223DFD-97B5-4F57-B47E-D7022FA1E33C}" type="parTrans" cxnId="{7D230822-225D-408B-BD6A-862FF86391E7}">
      <dgm:prSet/>
      <dgm:spPr/>
      <dgm:t>
        <a:bodyPr/>
        <a:lstStyle/>
        <a:p>
          <a:endParaRPr lang="pl-PL"/>
        </a:p>
      </dgm:t>
    </dgm:pt>
    <dgm:pt modelId="{00606AE5-5E54-4D2A-8D6A-D18FE1600381}" type="sibTrans" cxnId="{7D230822-225D-408B-BD6A-862FF86391E7}">
      <dgm:prSet/>
      <dgm:spPr/>
      <dgm:t>
        <a:bodyPr/>
        <a:lstStyle/>
        <a:p>
          <a:endParaRPr lang="pl-PL"/>
        </a:p>
      </dgm:t>
    </dgm:pt>
    <dgm:pt modelId="{EA788F4C-BA8F-4265-9FC2-8483567E44A2}">
      <dgm:prSet phldrT="[Tekst]" custT="1"/>
      <dgm:spPr/>
      <dgm:t>
        <a:bodyPr/>
        <a:lstStyle/>
        <a:p>
          <a:r>
            <a:rPr lang="pl-PL" sz="2400" b="1" dirty="0">
              <a:latin typeface="+mn-lt"/>
              <a:ea typeface="Open Sans" pitchFamily="2" charset="0"/>
              <a:cs typeface="Open Sans" pitchFamily="2" charset="0"/>
            </a:rPr>
            <a:t>0,25%</a:t>
          </a:r>
        </a:p>
      </dgm:t>
    </dgm:pt>
    <dgm:pt modelId="{9421D56D-4951-493A-A32F-2383125D5466}" type="sibTrans" cxnId="{9F2D0E95-4E29-4AC9-A0D6-27D9CDC33D72}">
      <dgm:prSet/>
      <dgm:spPr/>
      <dgm:t>
        <a:bodyPr/>
        <a:lstStyle/>
        <a:p>
          <a:endParaRPr lang="pl-PL"/>
        </a:p>
      </dgm:t>
    </dgm:pt>
    <dgm:pt modelId="{79ED49A4-2870-400E-860B-48291844013A}" type="parTrans" cxnId="{9F2D0E95-4E29-4AC9-A0D6-27D9CDC33D72}">
      <dgm:prSet/>
      <dgm:spPr/>
      <dgm:t>
        <a:bodyPr/>
        <a:lstStyle/>
        <a:p>
          <a:endParaRPr lang="pl-PL"/>
        </a:p>
      </dgm:t>
    </dgm:pt>
    <dgm:pt modelId="{33CF710E-3251-4C86-8FF4-7DB4EE20E92E}" type="pres">
      <dgm:prSet presAssocID="{8A397A73-C664-4C47-91C6-55AC6BA87D2A}" presName="Name0" presStyleCnt="0">
        <dgm:presLayoutVars>
          <dgm:dir/>
          <dgm:animLvl val="lvl"/>
          <dgm:resizeHandles val="exact"/>
        </dgm:presLayoutVars>
      </dgm:prSet>
      <dgm:spPr/>
    </dgm:pt>
    <dgm:pt modelId="{100573B7-DFD7-44A1-8202-63DDB1EDDDD0}" type="pres">
      <dgm:prSet presAssocID="{F157B173-35F3-40FE-9C41-87FC2F9457BF}" presName="linNode" presStyleCnt="0"/>
      <dgm:spPr/>
    </dgm:pt>
    <dgm:pt modelId="{4624A1D4-7AF2-4C76-BD8F-CB2F955EB8F5}" type="pres">
      <dgm:prSet presAssocID="{F157B173-35F3-40FE-9C41-87FC2F9457BF}" presName="parentText" presStyleLbl="node1" presStyleIdx="0" presStyleCnt="2" custScaleX="92394" custScaleY="144234" custLinFactNeighborX="1168" custLinFactNeighborY="-15225">
        <dgm:presLayoutVars>
          <dgm:chMax val="1"/>
          <dgm:bulletEnabled val="1"/>
        </dgm:presLayoutVars>
      </dgm:prSet>
      <dgm:spPr/>
    </dgm:pt>
    <dgm:pt modelId="{724637B1-C19D-4514-A7C1-2C39A0920B2F}" type="pres">
      <dgm:prSet presAssocID="{F157B173-35F3-40FE-9C41-87FC2F9457BF}" presName="descendantText" presStyleLbl="alignAccFollowNode1" presStyleIdx="0" presStyleCnt="2" custScaleX="308126" custScaleY="172392" custLinFactNeighborX="4807" custLinFactNeighborY="794">
        <dgm:presLayoutVars>
          <dgm:bulletEnabled val="1"/>
        </dgm:presLayoutVars>
      </dgm:prSet>
      <dgm:spPr>
        <a:prstGeom prst="rect">
          <a:avLst/>
        </a:prstGeom>
      </dgm:spPr>
    </dgm:pt>
    <dgm:pt modelId="{675B32B4-9618-43B1-AE81-9B7D4A32342A}" type="pres">
      <dgm:prSet presAssocID="{93DA10CA-742A-4689-BDC5-26C35C1F4F0F}" presName="sp" presStyleCnt="0"/>
      <dgm:spPr/>
    </dgm:pt>
    <dgm:pt modelId="{877D3BF0-00E4-4539-805D-6466AEDB1180}" type="pres">
      <dgm:prSet presAssocID="{EA788F4C-BA8F-4265-9FC2-8483567E44A2}" presName="linNode" presStyleCnt="0"/>
      <dgm:spPr/>
    </dgm:pt>
    <dgm:pt modelId="{3337EFDD-3577-4DA9-8D8D-2544D5E97279}" type="pres">
      <dgm:prSet presAssocID="{EA788F4C-BA8F-4265-9FC2-8483567E44A2}" presName="parentText" presStyleLbl="node1" presStyleIdx="1" presStyleCnt="2" custScaleX="44901" custScaleY="131499" custLinFactNeighborX="554" custLinFactNeighborY="1525">
        <dgm:presLayoutVars>
          <dgm:chMax val="1"/>
          <dgm:bulletEnabled val="1"/>
        </dgm:presLayoutVars>
      </dgm:prSet>
      <dgm:spPr/>
    </dgm:pt>
    <dgm:pt modelId="{33FE0310-D0E1-451E-9764-6A3DF8E67790}" type="pres">
      <dgm:prSet presAssocID="{EA788F4C-BA8F-4265-9FC2-8483567E44A2}" presName="descendantText" presStyleLbl="alignAccFollowNode1" presStyleIdx="1" presStyleCnt="2" custScaleX="145573" custScaleY="14978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6362690B-B403-4AE1-B107-6C9922DD4DD1}" type="presOf" srcId="{E73C5882-4EB2-4C4E-BEB5-67E3A4BDE071}" destId="{724637B1-C19D-4514-A7C1-2C39A0920B2F}" srcOrd="0" destOrd="0" presId="urn:microsoft.com/office/officeart/2005/8/layout/vList5"/>
    <dgm:cxn modelId="{00A02E0F-0BA2-4792-9DBD-412202465C75}" type="presOf" srcId="{8A397A73-C664-4C47-91C6-55AC6BA87D2A}" destId="{33CF710E-3251-4C86-8FF4-7DB4EE20E92E}" srcOrd="0" destOrd="0" presId="urn:microsoft.com/office/officeart/2005/8/layout/vList5"/>
    <dgm:cxn modelId="{18D02116-7E0F-4425-8376-AEE4B08AD575}" type="presOf" srcId="{EA788F4C-BA8F-4265-9FC2-8483567E44A2}" destId="{3337EFDD-3577-4DA9-8D8D-2544D5E97279}" srcOrd="0" destOrd="0" presId="urn:microsoft.com/office/officeart/2005/8/layout/vList5"/>
    <dgm:cxn modelId="{9CE19619-B3F9-449F-866C-0605B977A3CC}" srcId="{8A397A73-C664-4C47-91C6-55AC6BA87D2A}" destId="{F157B173-35F3-40FE-9C41-87FC2F9457BF}" srcOrd="0" destOrd="0" parTransId="{BCA59CA5-40D8-4924-B79B-3E127ADB86F1}" sibTransId="{93DA10CA-742A-4689-BDC5-26C35C1F4F0F}"/>
    <dgm:cxn modelId="{7D230822-225D-408B-BD6A-862FF86391E7}" srcId="{EA788F4C-BA8F-4265-9FC2-8483567E44A2}" destId="{31989741-BED3-4DDE-8B0E-59D85DE0F3C7}" srcOrd="2" destOrd="0" parTransId="{47223DFD-97B5-4F57-B47E-D7022FA1E33C}" sibTransId="{00606AE5-5E54-4D2A-8D6A-D18FE1600381}"/>
    <dgm:cxn modelId="{E921A33B-AB57-4E4F-B4FF-D303B32F7834}" srcId="{F157B173-35F3-40FE-9C41-87FC2F9457BF}" destId="{E73C5882-4EB2-4C4E-BEB5-67E3A4BDE071}" srcOrd="0" destOrd="0" parTransId="{F4416608-8F98-4854-B7AF-95D4D8EEBB3C}" sibTransId="{FE924B59-9C7C-4C46-A22D-982B8AF34DE6}"/>
    <dgm:cxn modelId="{E21FE95C-FC0F-41E2-9E7D-93AE64BBA20D}" type="presOf" srcId="{31989741-BED3-4DDE-8B0E-59D85DE0F3C7}" destId="{33FE0310-D0E1-451E-9764-6A3DF8E67790}" srcOrd="0" destOrd="2" presId="urn:microsoft.com/office/officeart/2005/8/layout/vList5"/>
    <dgm:cxn modelId="{3303A263-26E9-4AB8-80FA-F757E8BE7D34}" srcId="{EA788F4C-BA8F-4265-9FC2-8483567E44A2}" destId="{F92B6D43-E16F-4D96-8EB1-B62AC800B18F}" srcOrd="1" destOrd="0" parTransId="{3726AD7A-1313-4DDB-9C32-9942DF048E03}" sibTransId="{3DA0AF9E-4E39-473E-8EB2-A330D54E1B90}"/>
    <dgm:cxn modelId="{8A393469-07EC-42F3-9668-78675C723D3C}" srcId="{EA788F4C-BA8F-4265-9FC2-8483567E44A2}" destId="{DEF474F6-AD70-4D3E-8508-9520F3EFFEE6}" srcOrd="0" destOrd="0" parTransId="{A56C0C4D-0038-4367-8CD1-E4FA67592FD5}" sibTransId="{72C65405-438E-4762-8366-E31191BB051D}"/>
    <dgm:cxn modelId="{948B7C87-3D80-47D5-9443-5D3D3CF38EC7}" srcId="{F157B173-35F3-40FE-9C41-87FC2F9457BF}" destId="{0E4C7716-D266-41ED-B63F-786BC100827D}" srcOrd="2" destOrd="0" parTransId="{5FC44F77-16E9-4543-86F2-5E32E1B11E45}" sibTransId="{87865C5C-552F-49FD-8EA3-E05B4E5E2494}"/>
    <dgm:cxn modelId="{4DB29489-AE9E-4FB8-AD3B-BC0E833C6601}" type="presOf" srcId="{F157B173-35F3-40FE-9C41-87FC2F9457BF}" destId="{4624A1D4-7AF2-4C76-BD8F-CB2F955EB8F5}" srcOrd="0" destOrd="0" presId="urn:microsoft.com/office/officeart/2005/8/layout/vList5"/>
    <dgm:cxn modelId="{9F2D0E95-4E29-4AC9-A0D6-27D9CDC33D72}" srcId="{8A397A73-C664-4C47-91C6-55AC6BA87D2A}" destId="{EA788F4C-BA8F-4265-9FC2-8483567E44A2}" srcOrd="1" destOrd="0" parTransId="{79ED49A4-2870-400E-860B-48291844013A}" sibTransId="{9421D56D-4951-493A-A32F-2383125D5466}"/>
    <dgm:cxn modelId="{73E227C8-9754-4240-8270-B9741BC99097}" srcId="{F157B173-35F3-40FE-9C41-87FC2F9457BF}" destId="{E2180226-F6C2-4515-89FF-8236509FED02}" srcOrd="1" destOrd="0" parTransId="{DEC91C84-C063-4994-B04B-A4CE4A39FC1D}" sibTransId="{FB5DBB6A-8169-49C8-BC06-30404EDE68A0}"/>
    <dgm:cxn modelId="{40D402CB-D2B8-4F94-86C3-0B708E1D6237}" type="presOf" srcId="{0E4C7716-D266-41ED-B63F-786BC100827D}" destId="{724637B1-C19D-4514-A7C1-2C39A0920B2F}" srcOrd="0" destOrd="2" presId="urn:microsoft.com/office/officeart/2005/8/layout/vList5"/>
    <dgm:cxn modelId="{605A43D3-A803-4486-96F3-8AC6C6E01CF1}" type="presOf" srcId="{E2180226-F6C2-4515-89FF-8236509FED02}" destId="{724637B1-C19D-4514-A7C1-2C39A0920B2F}" srcOrd="0" destOrd="1" presId="urn:microsoft.com/office/officeart/2005/8/layout/vList5"/>
    <dgm:cxn modelId="{467E1EDE-B119-4DA5-B6E9-EBBC0F687C31}" type="presOf" srcId="{F92B6D43-E16F-4D96-8EB1-B62AC800B18F}" destId="{33FE0310-D0E1-451E-9764-6A3DF8E67790}" srcOrd="0" destOrd="1" presId="urn:microsoft.com/office/officeart/2005/8/layout/vList5"/>
    <dgm:cxn modelId="{CCF79DF2-1C34-4629-A893-5BF3C937AEFF}" type="presOf" srcId="{DEF474F6-AD70-4D3E-8508-9520F3EFFEE6}" destId="{33FE0310-D0E1-451E-9764-6A3DF8E67790}" srcOrd="0" destOrd="0" presId="urn:microsoft.com/office/officeart/2005/8/layout/vList5"/>
    <dgm:cxn modelId="{A0B0BE4C-2113-48A2-9B4F-0F09169DEF37}" type="presParOf" srcId="{33CF710E-3251-4C86-8FF4-7DB4EE20E92E}" destId="{100573B7-DFD7-44A1-8202-63DDB1EDDDD0}" srcOrd="0" destOrd="0" presId="urn:microsoft.com/office/officeart/2005/8/layout/vList5"/>
    <dgm:cxn modelId="{726441CC-5502-4CE0-9AB3-525F64EFB40F}" type="presParOf" srcId="{100573B7-DFD7-44A1-8202-63DDB1EDDDD0}" destId="{4624A1D4-7AF2-4C76-BD8F-CB2F955EB8F5}" srcOrd="0" destOrd="0" presId="urn:microsoft.com/office/officeart/2005/8/layout/vList5"/>
    <dgm:cxn modelId="{B1D00743-FD7E-4427-B851-DEF1ADDF1BE5}" type="presParOf" srcId="{100573B7-DFD7-44A1-8202-63DDB1EDDDD0}" destId="{724637B1-C19D-4514-A7C1-2C39A0920B2F}" srcOrd="1" destOrd="0" presId="urn:microsoft.com/office/officeart/2005/8/layout/vList5"/>
    <dgm:cxn modelId="{196214EF-D881-405A-A727-0C3AA9BD6330}" type="presParOf" srcId="{33CF710E-3251-4C86-8FF4-7DB4EE20E92E}" destId="{675B32B4-9618-43B1-AE81-9B7D4A32342A}" srcOrd="1" destOrd="0" presId="urn:microsoft.com/office/officeart/2005/8/layout/vList5"/>
    <dgm:cxn modelId="{992CC4FB-70C6-431D-AB8E-C79358AE0207}" type="presParOf" srcId="{33CF710E-3251-4C86-8FF4-7DB4EE20E92E}" destId="{877D3BF0-00E4-4539-805D-6466AEDB1180}" srcOrd="2" destOrd="0" presId="urn:microsoft.com/office/officeart/2005/8/layout/vList5"/>
    <dgm:cxn modelId="{90465CBF-3B34-477D-B7C7-CF8AE296520C}" type="presParOf" srcId="{877D3BF0-00E4-4539-805D-6466AEDB1180}" destId="{3337EFDD-3577-4DA9-8D8D-2544D5E97279}" srcOrd="0" destOrd="0" presId="urn:microsoft.com/office/officeart/2005/8/layout/vList5"/>
    <dgm:cxn modelId="{B9B57A9B-2F69-4394-8801-301EC1B6F300}" type="presParOf" srcId="{877D3BF0-00E4-4539-805D-6466AEDB1180}" destId="{33FE0310-D0E1-451E-9764-6A3DF8E6779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4A1D4-7AF2-4C76-BD8F-CB2F955EB8F5}">
      <dsp:nvSpPr>
        <dsp:cNvPr id="0" name=""/>
        <dsp:cNvSpPr/>
      </dsp:nvSpPr>
      <dsp:spPr>
        <a:xfrm>
          <a:off x="74273" y="432048"/>
          <a:ext cx="1439994" cy="1073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Open Sans" pitchFamily="2" charset="0"/>
              <a:ea typeface="Open Sans" pitchFamily="2" charset="0"/>
              <a:cs typeface="Open Sans" pitchFamily="2" charset="0"/>
            </a:rPr>
            <a:t>Wartość projektu&gt;100 tys. euro</a:t>
          </a:r>
        </a:p>
      </dsp:txBody>
      <dsp:txXfrm>
        <a:off x="126695" y="484470"/>
        <a:ext cx="1335150" cy="969031"/>
      </dsp:txXfrm>
    </dsp:sp>
    <dsp:sp modelId="{852B1C5C-0168-4C42-A188-5705EB3C0107}">
      <dsp:nvSpPr>
        <dsp:cNvPr id="0" name=""/>
        <dsp:cNvSpPr/>
      </dsp:nvSpPr>
      <dsp:spPr>
        <a:xfrm>
          <a:off x="74273" y="1911333"/>
          <a:ext cx="1439994" cy="1073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Open Sans" pitchFamily="2" charset="0"/>
              <a:ea typeface="Open Sans" pitchFamily="2" charset="0"/>
              <a:cs typeface="Open Sans" pitchFamily="2" charset="0"/>
            </a:rPr>
            <a:t>Wartość projektu&gt;500 tys. euro</a:t>
          </a:r>
        </a:p>
      </dsp:txBody>
      <dsp:txXfrm>
        <a:off x="126695" y="1963755"/>
        <a:ext cx="1335150" cy="969031"/>
      </dsp:txXfrm>
    </dsp:sp>
    <dsp:sp modelId="{2601967D-004C-4FFA-BBA8-2A9422606F09}">
      <dsp:nvSpPr>
        <dsp:cNvPr id="0" name=""/>
        <dsp:cNvSpPr/>
      </dsp:nvSpPr>
      <dsp:spPr>
        <a:xfrm>
          <a:off x="74273" y="3312368"/>
          <a:ext cx="1439994" cy="7696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Open Sans" pitchFamily="2" charset="0"/>
              <a:ea typeface="Open Sans" pitchFamily="2" charset="0"/>
              <a:cs typeface="Open Sans" pitchFamily="2" charset="0"/>
            </a:rPr>
            <a:t>Kiedy?</a:t>
          </a:r>
        </a:p>
      </dsp:txBody>
      <dsp:txXfrm>
        <a:off x="111843" y="3349938"/>
        <a:ext cx="1364854" cy="694483"/>
      </dsp:txXfrm>
    </dsp:sp>
    <dsp:sp modelId="{12DB87D0-2C27-48A7-A300-6DCD8317B0C0}">
      <dsp:nvSpPr>
        <dsp:cNvPr id="0" name=""/>
        <dsp:cNvSpPr/>
      </dsp:nvSpPr>
      <dsp:spPr>
        <a:xfrm>
          <a:off x="1514405" y="3384376"/>
          <a:ext cx="7920006" cy="574126"/>
        </a:xfrm>
        <a:prstGeom prst="rect">
          <a:avLst/>
        </a:prstGeom>
        <a:solidFill>
          <a:schemeClr val="bg2">
            <a:lumMod val="9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niezwłocznie po rozpoczęciu fizycznej realizacji projektu, przez 3 lata od zakończenia projektu</a:t>
          </a:r>
          <a:endParaRPr lang="pl-PL" sz="2400" b="1" kern="1200" dirty="0">
            <a:solidFill>
              <a:schemeClr val="tx1"/>
            </a:solidFill>
            <a:latin typeface="Open Sans" pitchFamily="2" charset="0"/>
            <a:ea typeface="Open Sans" pitchFamily="2" charset="0"/>
            <a:cs typeface="Open Sans" pitchFamily="2" charset="0"/>
          </a:endParaRPr>
        </a:p>
      </dsp:txBody>
      <dsp:txXfrm>
        <a:off x="1514405" y="3384376"/>
        <a:ext cx="7920006" cy="574126"/>
      </dsp:txXfrm>
    </dsp:sp>
    <dsp:sp modelId="{25614E55-D588-4A52-8159-1DA0CEC05A94}">
      <dsp:nvSpPr>
        <dsp:cNvPr id="0" name=""/>
        <dsp:cNvSpPr/>
      </dsp:nvSpPr>
      <dsp:spPr>
        <a:xfrm>
          <a:off x="74273" y="4752527"/>
          <a:ext cx="1439994" cy="7633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Open Sans" pitchFamily="2" charset="0"/>
              <a:ea typeface="Open Sans" pitchFamily="2" charset="0"/>
              <a:cs typeface="Open Sans" pitchFamily="2" charset="0"/>
            </a:rPr>
            <a:t>Gdzie?</a:t>
          </a:r>
        </a:p>
      </dsp:txBody>
      <dsp:txXfrm>
        <a:off x="111535" y="4789789"/>
        <a:ext cx="1365470" cy="688797"/>
      </dsp:txXfrm>
    </dsp:sp>
    <dsp:sp modelId="{22A1741B-955C-41BF-A22C-1B3B54576917}">
      <dsp:nvSpPr>
        <dsp:cNvPr id="0" name=""/>
        <dsp:cNvSpPr/>
      </dsp:nvSpPr>
      <dsp:spPr>
        <a:xfrm>
          <a:off x="1514405" y="4752528"/>
          <a:ext cx="7920006" cy="700549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w miejscu realizacji projektu, dobrze widocznym, ogólnie dostępnym, gdzie największa liczba osób będzie mogła zapoznać się z treścią tablicy</a:t>
          </a:r>
        </a:p>
      </dsp:txBody>
      <dsp:txXfrm>
        <a:off x="1514405" y="4752528"/>
        <a:ext cx="7920006" cy="700549"/>
      </dsp:txXfrm>
    </dsp:sp>
    <dsp:sp modelId="{AC643F1A-8364-4A5F-BB9E-9FF48C511673}">
      <dsp:nvSpPr>
        <dsp:cNvPr id="0" name=""/>
        <dsp:cNvSpPr/>
      </dsp:nvSpPr>
      <dsp:spPr>
        <a:xfrm>
          <a:off x="1514405" y="2304256"/>
          <a:ext cx="7920006" cy="491921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projekt obejmuje prace budowlane, infrastrukturę, inwestycje rzeczowe, zakup sprzętu oraz jest wspierany z EFRR</a:t>
          </a:r>
        </a:p>
      </dsp:txBody>
      <dsp:txXfrm>
        <a:off x="1514405" y="2304256"/>
        <a:ext cx="7920006" cy="491921"/>
      </dsp:txXfrm>
    </dsp:sp>
    <dsp:sp modelId="{BEA536AD-B0CF-4E96-9AEA-89717EB09915}">
      <dsp:nvSpPr>
        <dsp:cNvPr id="0" name=""/>
        <dsp:cNvSpPr/>
      </dsp:nvSpPr>
      <dsp:spPr>
        <a:xfrm>
          <a:off x="1552634" y="792089"/>
          <a:ext cx="7920006" cy="491921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projekt obejmuje prace budowlane, infrastrukturę, inwestycje rzeczowe, zakup sprzętu oraz jest wspierany z EFS Plus</a:t>
          </a:r>
        </a:p>
      </dsp:txBody>
      <dsp:txXfrm>
        <a:off x="1552634" y="792089"/>
        <a:ext cx="7920006" cy="491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637B1-C19D-4514-A7C1-2C39A0920B2F}">
      <dsp:nvSpPr>
        <dsp:cNvPr id="0" name=""/>
        <dsp:cNvSpPr/>
      </dsp:nvSpPr>
      <dsp:spPr>
        <a:xfrm rot="5400000">
          <a:off x="5744297" y="-3299945"/>
          <a:ext cx="971787" cy="7700226"/>
        </a:xfrm>
        <a:prstGeom prst="round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2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   nie później niż miesiąc od podpisania umowy o dofinansowanie, w trakcie trwania realizacji projektu</a:t>
          </a:r>
          <a:endParaRPr lang="pl-PL" sz="2200" b="1" kern="1200" dirty="0">
            <a:latin typeface="Open Sans" pitchFamily="2" charset="0"/>
            <a:ea typeface="Open Sans" pitchFamily="2" charset="0"/>
            <a:cs typeface="Open Sans" pitchFamily="2" charset="0"/>
          </a:endParaRPr>
        </a:p>
      </dsp:txBody>
      <dsp:txXfrm rot="-5400000">
        <a:off x="2427517" y="111713"/>
        <a:ext cx="7605348" cy="876909"/>
      </dsp:txXfrm>
    </dsp:sp>
    <dsp:sp modelId="{4624A1D4-7AF2-4C76-BD8F-CB2F955EB8F5}">
      <dsp:nvSpPr>
        <dsp:cNvPr id="0" name=""/>
        <dsp:cNvSpPr/>
      </dsp:nvSpPr>
      <dsp:spPr>
        <a:xfrm>
          <a:off x="0" y="0"/>
          <a:ext cx="2377004" cy="114130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latin typeface="+mn-lt"/>
              <a:ea typeface="Open Sans" pitchFamily="2" charset="0"/>
              <a:cs typeface="Open Sans" pitchFamily="2" charset="0"/>
            </a:rPr>
            <a:t>Kiedy?</a:t>
          </a:r>
        </a:p>
      </dsp:txBody>
      <dsp:txXfrm>
        <a:off x="55714" y="55714"/>
        <a:ext cx="2265576" cy="1029880"/>
      </dsp:txXfrm>
    </dsp:sp>
    <dsp:sp modelId="{33FE0310-D0E1-451E-9764-6A3DF8E67790}">
      <dsp:nvSpPr>
        <dsp:cNvPr id="0" name=""/>
        <dsp:cNvSpPr/>
      </dsp:nvSpPr>
      <dsp:spPr>
        <a:xfrm rot="5400000">
          <a:off x="4916692" y="-922865"/>
          <a:ext cx="2672967" cy="7654257"/>
        </a:xfrm>
        <a:prstGeom prst="round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4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   </a:t>
          </a:r>
          <a:r>
            <a:rPr lang="pl-PL" sz="22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w miejscu realizacji projektu, dobrze widocznym, ogólnie dostępnym, np. wejście do budynku; </a:t>
          </a: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2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jeśli działania w projekcie są realizowane w kilku lokalizacjach, plakaty umieść w każdej z nich (np. jeśli organizujesz spotkania lub szkolenia w kilku salach, plakat umieść w każdej z nich).</a:t>
          </a:r>
        </a:p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9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  </a:t>
          </a:r>
        </a:p>
      </dsp:txBody>
      <dsp:txXfrm rot="-5400000">
        <a:off x="2556530" y="1698263"/>
        <a:ext cx="7393291" cy="2412001"/>
      </dsp:txXfrm>
    </dsp:sp>
    <dsp:sp modelId="{3337EFDD-3577-4DA9-8D8D-2544D5E97279}">
      <dsp:nvSpPr>
        <dsp:cNvPr id="0" name=""/>
        <dsp:cNvSpPr/>
      </dsp:nvSpPr>
      <dsp:spPr>
        <a:xfrm>
          <a:off x="0" y="2212651"/>
          <a:ext cx="2408471" cy="12804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latin typeface="+mn-lt"/>
              <a:ea typeface="Open Sans" pitchFamily="2" charset="0"/>
              <a:cs typeface="Open Sans" pitchFamily="2" charset="0"/>
            </a:rPr>
            <a:t>Gdzie?</a:t>
          </a:r>
        </a:p>
      </dsp:txBody>
      <dsp:txXfrm>
        <a:off x="62505" y="2275156"/>
        <a:ext cx="2283461" cy="11554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637B1-C19D-4514-A7C1-2C39A0920B2F}">
      <dsp:nvSpPr>
        <dsp:cNvPr id="0" name=""/>
        <dsp:cNvSpPr/>
      </dsp:nvSpPr>
      <dsp:spPr>
        <a:xfrm rot="5400000">
          <a:off x="4321083" y="-2804081"/>
          <a:ext cx="2731171" cy="8493616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Brak opisu projektu na stronie internetowej oraz stronach mediów społecznościowych lub brak informacji o otrzymaniu dofinansowania UE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Nieumieszczenie tablicy/plakatu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Niezorganizowanie wydarzenia lub niezaproszenie przedstawicieli KE - projekty o znaczeniu strategicznym </a:t>
          </a:r>
          <a:br>
            <a:rPr lang="pl-PL" sz="24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</a:br>
          <a:r>
            <a:rPr lang="pl-PL" sz="24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i wartości 10 mln euro</a:t>
          </a:r>
        </a:p>
      </dsp:txBody>
      <dsp:txXfrm rot="-5400000">
        <a:off x="1439861" y="77141"/>
        <a:ext cx="8493616" cy="2731171"/>
      </dsp:txXfrm>
    </dsp:sp>
    <dsp:sp modelId="{4624A1D4-7AF2-4C76-BD8F-CB2F955EB8F5}">
      <dsp:nvSpPr>
        <dsp:cNvPr id="0" name=""/>
        <dsp:cNvSpPr/>
      </dsp:nvSpPr>
      <dsp:spPr>
        <a:xfrm>
          <a:off x="35402" y="0"/>
          <a:ext cx="1432618" cy="28563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latin typeface="+mn-lt"/>
              <a:ea typeface="Open Sans" pitchFamily="2" charset="0"/>
              <a:cs typeface="Open Sans" pitchFamily="2" charset="0"/>
            </a:rPr>
            <a:t>0,5%</a:t>
          </a:r>
        </a:p>
      </dsp:txBody>
      <dsp:txXfrm>
        <a:off x="105337" y="69935"/>
        <a:ext cx="1292748" cy="2716467"/>
      </dsp:txXfrm>
    </dsp:sp>
    <dsp:sp modelId="{33FE0310-D0E1-451E-9764-6A3DF8E67790}">
      <dsp:nvSpPr>
        <dsp:cNvPr id="0" name=""/>
        <dsp:cNvSpPr/>
      </dsp:nvSpPr>
      <dsp:spPr>
        <a:xfrm rot="5400000">
          <a:off x="4514087" y="29718"/>
          <a:ext cx="2372997" cy="845936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Nieumieszczenie logotypów w którymkolwiek działaniu, materiale, dokumencie 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Umieszczenie tablicy/plakatu niezgodnie ze wzorem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Umieszczenie tablicy/plakatu w miejscu niewidocznym</a:t>
          </a:r>
        </a:p>
      </dsp:txBody>
      <dsp:txXfrm rot="-5400000">
        <a:off x="1470901" y="3072904"/>
        <a:ext cx="8459369" cy="2372997"/>
      </dsp:txXfrm>
    </dsp:sp>
    <dsp:sp modelId="{3337EFDD-3577-4DA9-8D8D-2544D5E97279}">
      <dsp:nvSpPr>
        <dsp:cNvPr id="0" name=""/>
        <dsp:cNvSpPr/>
      </dsp:nvSpPr>
      <dsp:spPr>
        <a:xfrm>
          <a:off x="35399" y="2959311"/>
          <a:ext cx="1467694" cy="2604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latin typeface="+mn-lt"/>
              <a:ea typeface="Open Sans" pitchFamily="2" charset="0"/>
              <a:cs typeface="Open Sans" pitchFamily="2" charset="0"/>
            </a:rPr>
            <a:t>0,25%</a:t>
          </a:r>
        </a:p>
      </dsp:txBody>
      <dsp:txXfrm>
        <a:off x="107046" y="3030958"/>
        <a:ext cx="1324400" cy="2460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2025-05-12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Obowiązek postawienia tablicy występuje wtedy, gdy spełnione są łącznie dwa warunki:</a:t>
            </a:r>
          </a:p>
          <a:p>
            <a:r>
              <a:rPr lang="pl-PL" dirty="0"/>
              <a:t>Projekt obejmuje prace budowlane, działania w zakresie infrastruktury, inwestycje rzeczowe lub zakup sprzętu</a:t>
            </a:r>
          </a:p>
          <a:p>
            <a:r>
              <a:rPr lang="pl-PL" dirty="0"/>
              <a:t>+</a:t>
            </a:r>
          </a:p>
          <a:p>
            <a:r>
              <a:rPr lang="pl-PL" dirty="0"/>
              <a:t>Całkowity koszt projektu przekracza: 100 tys. euro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3342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Jeśli projekt nie wymaga umieszczenia tablicy informacyjnej to należy umieścić plakat.  Może być on wydrukowany, zgodnie ze wzorem, na arkuszu papieru o minimalnym rozmiarze A3 w orientacji poziomej. Plakat może być też wykonany z innego, trwalszego tworzywa lub mieć formę elektronicznego wyświetlacza.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655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ramach udokumentowania – potrzebny będzie zrzut z ekranu Państwa strony i FB, na których będzie widać zamieszczenie informacji o tym wydarzeniu, zachowanie programu, potwierdzenie wysłania emaila z Państwa adresu emaliowego z zaproszeniem Komisji Europejskiej oraz Instytucji Zarządzającej w odpowiednim terminie. </a:t>
            </a:r>
            <a:br>
              <a:rPr lang="pl-PL" dirty="0"/>
            </a:br>
            <a:endParaRPr lang="pl-PL" dirty="0"/>
          </a:p>
          <a:p>
            <a:r>
              <a:rPr lang="pl-PL" dirty="0"/>
              <a:t>Przy tej okazji rekomendujemy wszystkim z Was zgłaszanie nam z wyprzedzeniem, że planujecie zorganizować wydarzenie, abyśmy mogli być poinformowani i wspierać Waszą inicjatywę w najlepszy możliwy sposób.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80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3027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Warto pamiętać, że działania informacyjne i promocyjne są równie istotne jak wszystkie pozostałe elementy projektu i podlegają kontroli. W przypadku niedopełnienia obowiązków lub niewłaściwego ich wykonania, może zostać nałożona korekta finansowa. Dlatego celem dzisiejszego spotkania jest zabezpieczenie Państwa przed takim ryzykiem.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289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Na slajdzie przedstawiono stawki pomniejszenia dofinansowania za konkretne uchybienia w obowiązkach informacyjno-promocyjnych z „Wykazu pomniejszenia wartości dofinansowania …”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123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FDB76B9-FC6C-44C1-A4FF-DBB958B8D7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33" y="6444133"/>
            <a:ext cx="8855261" cy="828683"/>
          </a:xfrm>
          <a:prstGeom prst="rect">
            <a:avLst/>
          </a:prstGeom>
        </p:spPr>
      </p:pic>
      <p:pic>
        <p:nvPicPr>
          <p:cNvPr id="12" name="Obraz 11" descr="Logo rocznicowe: 25 lat Samorządu Województwa Pomorskiego.">
            <a:extLst>
              <a:ext uri="{FF2B5EF4-FFF2-40B4-BE49-F238E27FC236}">
                <a16:creationId xmlns:a16="http://schemas.microsoft.com/office/drawing/2014/main" id="{EA3EF631-4EC4-4DF9-9F29-F25B4C6AE2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94" y="460525"/>
            <a:ext cx="2406403" cy="11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0A228201-59AA-470F-B779-D4FECA3DF137}"/>
              </a:ext>
            </a:extLst>
          </p:cNvPr>
          <p:cNvSpPr/>
          <p:nvPr userDrawn="1"/>
        </p:nvSpPr>
        <p:spPr>
          <a:xfrm>
            <a:off x="1025525" y="1983572"/>
            <a:ext cx="8640763" cy="432127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7D00171-EF30-4814-B375-246769FD4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629EBDD-5340-4285-A47D-77B29466EF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5848" y="3411613"/>
            <a:ext cx="7920115" cy="1087764"/>
          </a:xfrm>
        </p:spPr>
        <p:txBody>
          <a:bodyPr anchor="t" anchorCtr="0">
            <a:normAutofit/>
          </a:bodyPr>
          <a:lstStyle>
            <a:lvl1pPr algn="ctr">
              <a:lnSpc>
                <a:spcPts val="4000"/>
              </a:lnSpc>
              <a:defRPr sz="3200"/>
            </a:lvl1pPr>
          </a:lstStyle>
          <a:p>
            <a:br>
              <a:rPr lang="pl-PL" dirty="0"/>
            </a:br>
            <a:r>
              <a:rPr lang="pl-PL" dirty="0"/>
              <a:t>Dziękuję za uwagę.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08A69D8-E434-4799-8832-9915F4EB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2649279-68AC-4F54-A880-75A79D738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C169691-7357-4DDF-8437-CEB5E8C72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9B9B22B-67E4-4504-8A58-6D72DCD7A2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0BC155C9-2974-4950-B840-0E7ABDF714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1C9A51C-3E9A-43B3-865C-E0B79CE15E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AE3D26F0-CB23-476D-84AC-833FF58353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2C74DC5-C335-4B67-9BCD-34D60F57C6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0F174CC1-CE15-4868-A9EE-2844EB32D55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580C7992-BAEE-4176-9AF5-42DA24B7599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A86516E-B5E1-4DB3-981D-6523926A2A1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709B0195-39FE-4DB2-9F58-C6258A41F18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06B4110B-C953-4485-B94D-302AD469CB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57DE8E9A-D3E8-4602-B22F-B5C837A867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68194"/>
            <a:ext cx="3960813" cy="721949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B3311C75-1808-420C-9748-02DF11B01A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7" y="6238138"/>
            <a:ext cx="8640763" cy="11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sia 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Tekst: Fundusze Europejsk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24" name="Obraz 23" descr="Ciąg 4 logotypów: Fundusze Europejskie dla Pomorza, Rzeczpospolita Polska, Dofinansowane przez Unię Europejską, Urząd Marszałkowski Województwa Pomorskiego">
            <a:extLst>
              <a:ext uri="{FF2B5EF4-FFF2-40B4-BE49-F238E27FC236}">
                <a16:creationId xmlns:a16="http://schemas.microsoft.com/office/drawing/2014/main" id="{435F0698-B762-4CA8-B4E7-F5A60425786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33" y="6444133"/>
            <a:ext cx="8855261" cy="828683"/>
          </a:xfrm>
          <a:prstGeom prst="rect">
            <a:avLst/>
          </a:prstGeom>
        </p:spPr>
      </p:pic>
      <p:graphicFrame>
        <p:nvGraphicFramePr>
          <p:cNvPr id="20" name="Obiekt 19">
            <a:extLst>
              <a:ext uri="{FF2B5EF4-FFF2-40B4-BE49-F238E27FC236}">
                <a16:creationId xmlns:a16="http://schemas.microsoft.com/office/drawing/2014/main" id="{5D7BB481-4927-4059-B251-5C40F13BC270}"/>
              </a:ext>
            </a:extLst>
          </p:cNvPr>
          <p:cNvGraphicFramePr>
            <a:graphicFrameLocks noChangeAspect="1"/>
          </p:cNvGraphicFramePr>
          <p:nvPr userDrawn="1">
            <p:extLst/>
          </p:nvPr>
        </p:nvGraphicFramePr>
        <p:xfrm>
          <a:off x="5310065" y="849303"/>
          <a:ext cx="1768528" cy="790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CorelDRAW" r:id="rId17" imgW="3563557" imgH="1592400" progId="CorelDraw.Graphic.19">
                  <p:embed/>
                </p:oleObj>
              </mc:Choice>
              <mc:Fallback>
                <p:oleObj name="CorelDRAW" r:id="rId17" imgW="3563557" imgH="1592400" progId="CorelDraw.Graphic.19">
                  <p:embed/>
                  <p:pic>
                    <p:nvPicPr>
                      <p:cNvPr id="20" name="Obiekt 19">
                        <a:extLst>
                          <a:ext uri="{FF2B5EF4-FFF2-40B4-BE49-F238E27FC236}">
                            <a16:creationId xmlns:a16="http://schemas.microsoft.com/office/drawing/2014/main" id="{5D7BB481-4927-4059-B251-5C40F13BC2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10065" y="849303"/>
                        <a:ext cx="1768528" cy="790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67910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ABCA8052-B041-41F1-A40B-8E74F5FE7C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6338436"/>
            <a:ext cx="8639675" cy="1180711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36B7053A-4F1D-43B0-94F1-3416603950B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68194"/>
            <a:ext cx="3960813" cy="7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CF3E933-1DA6-403F-9323-5B318B994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33" y="6444133"/>
            <a:ext cx="8855261" cy="828683"/>
          </a:xfrm>
          <a:prstGeom prst="rect">
            <a:avLst/>
          </a:prstGeom>
        </p:spPr>
      </p:pic>
      <p:pic>
        <p:nvPicPr>
          <p:cNvPr id="8" name="Obraz 7" descr="Logo rocznicowe: 25 lat Samorządu Województwa Pomorskiego.">
            <a:extLst>
              <a:ext uri="{FF2B5EF4-FFF2-40B4-BE49-F238E27FC236}">
                <a16:creationId xmlns:a16="http://schemas.microsoft.com/office/drawing/2014/main" id="{47461BC3-2B77-43FB-8BAB-EFD2EBB038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30" y="1050409"/>
            <a:ext cx="2406403" cy="11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pic>
        <p:nvPicPr>
          <p:cNvPr id="7" name="Obraz 6" descr="Logo rocznicowe: 25 lat Samorządu Województwa Pomorskiego.">
            <a:extLst>
              <a:ext uri="{FF2B5EF4-FFF2-40B4-BE49-F238E27FC236}">
                <a16:creationId xmlns:a16="http://schemas.microsoft.com/office/drawing/2014/main" id="{8DAA9314-721F-4659-8D76-1CB0F3F0F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85" y="755501"/>
            <a:ext cx="2406403" cy="11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1" r:id="rId2"/>
    <p:sldLayoutId id="2147483725" r:id="rId3"/>
    <p:sldLayoutId id="2147483720" r:id="rId4"/>
    <p:sldLayoutId id="2147483721" r:id="rId5"/>
    <p:sldLayoutId id="2147483710" r:id="rId6"/>
    <p:sldLayoutId id="2147483712" r:id="rId7"/>
    <p:sldLayoutId id="2147483726" r:id="rId8"/>
    <p:sldLayoutId id="2147483740" r:id="rId9"/>
    <p:sldLayoutId id="2147483723" r:id="rId10"/>
    <p:sldLayoutId id="2147483728" r:id="rId11"/>
  </p:sldLayoutIdLst>
  <p:hf hdr="0" ftr="0" dt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5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funduszeeuropejskie.gov.pl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omorskiewunii" TargetMode="External"/><Relationship Id="rId2" Type="http://schemas.openxmlformats.org/officeDocument/2006/relationships/hyperlink" Target="https://funduszeuepomorskie.pl/newsletter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pife.chojnice@lgdzc.pl" TargetMode="External"/><Relationship Id="rId2" Type="http://schemas.openxmlformats.org/officeDocument/2006/relationships/hyperlink" Target="mailto:punktinformacyjny@pomorskie.eu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pife.slupsk@arp.gda.pl" TargetMode="External"/><Relationship Id="rId2" Type="http://schemas.openxmlformats.org/officeDocument/2006/relationships/hyperlink" Target="mailto:pife.malbork@koloryzycia.org.p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pomorskie.pl/sites/default/files/2025/03/4757/podrecznik_marzec.pdf" TargetMode="External"/><Relationship Id="rId2" Type="http://schemas.openxmlformats.org/officeDocument/2006/relationships/hyperlink" Target="https://www.funduszeeuropejskie.gov.pl/strony/o-funduszach/fundusze-na-lata-2021-2027/prawo-i-dokumenty/wytyczne/wytyczne-dotyczace-informacji-i-promocji-funduszy-europejskich-na-lata-2021-2027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unduszeeuropejskie.gov.pl/media/111705/KTW_marki_FE_2021-2027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pomorskie.pl/sites/default/files/2024/03/4792/Strategia-komunikacji-Funduszy-Europejskich-dla-Pomorza-2021-2027-1.docx" TargetMode="External"/><Relationship Id="rId2" Type="http://schemas.openxmlformats.org/officeDocument/2006/relationships/hyperlink" Target="https://funduszeuepomorskie.pl/sites/default/files/2023/10/3836/Fundusze%20Europejskie%20dla%20Pomorza%202021-2027.pdf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Zasady prawidłowej komunikacji </a:t>
            </a:r>
            <a:br>
              <a:rPr lang="pl-PL" dirty="0"/>
            </a:br>
            <a:r>
              <a:rPr lang="pl-PL" dirty="0"/>
              <a:t>w projektach dofinansowanych </a:t>
            </a:r>
            <a:br>
              <a:rPr lang="pl-PL" dirty="0"/>
            </a:br>
            <a:r>
              <a:rPr lang="pl-PL" dirty="0"/>
              <a:t>z Funduszy Europejskich </a:t>
            </a:r>
            <a:br>
              <a:rPr lang="pl-PL" dirty="0"/>
            </a:br>
            <a:r>
              <a:rPr lang="pl-PL" dirty="0"/>
              <a:t>w perspektywie finansowej 2021-2027</a:t>
            </a:r>
            <a:br>
              <a:rPr lang="pl-PL" altLang="pl-PL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700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955" y="5580037"/>
            <a:ext cx="7920037" cy="1080000"/>
          </a:xfrm>
        </p:spPr>
        <p:txBody>
          <a:bodyPr>
            <a:normAutofit/>
          </a:bodyPr>
          <a:lstStyle/>
          <a:p>
            <a:r>
              <a:rPr lang="pl-PL" altLang="pl-PL" dirty="0">
                <a:cs typeface="Arial" panose="020B0604020202020204" pitchFamily="34" charset="0"/>
              </a:rPr>
              <a:t>Maj 2025 r.</a:t>
            </a:r>
            <a:endParaRPr lang="pl-PL" sz="3200" b="0" dirty="0"/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53B4D6-6D17-414F-81E2-8C4D7142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539477"/>
            <a:ext cx="9505056" cy="921197"/>
          </a:xfrm>
        </p:spPr>
        <p:txBody>
          <a:bodyPr>
            <a:noAutofit/>
          </a:bodyPr>
          <a:lstStyle/>
          <a:p>
            <a:pPr lvl="0"/>
            <a:r>
              <a:rPr lang="pl-PL" sz="3200" dirty="0">
                <a:solidFill>
                  <a:srgbClr val="002060"/>
                </a:solidFill>
                <a:latin typeface="+mn-lt"/>
              </a:rPr>
              <a:t>Obowiązki informacyjne Beneficjentów </a:t>
            </a: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r>
              <a:rPr lang="pl-PL" sz="3200" dirty="0">
                <a:solidFill>
                  <a:srgbClr val="002060"/>
                </a:solidFill>
                <a:latin typeface="+mn-lt"/>
              </a:rPr>
              <a:t>w perspektywie finansowej 2021-2027 (1)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892A13-156A-42FB-81EC-6E090CA54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26" y="2051645"/>
            <a:ext cx="10009112" cy="4176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95"/>
              </a:spcBef>
              <a:buNone/>
            </a:pPr>
            <a:r>
              <a:rPr lang="pl-PL" sz="3000" dirty="0">
                <a:latin typeface="+mn-lt"/>
                <a:cs typeface="Arial"/>
              </a:rPr>
              <a:t>Obowiązki</a:t>
            </a:r>
            <a:r>
              <a:rPr lang="pl-PL" sz="3000" spc="-10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informacyjne</a:t>
            </a:r>
            <a:r>
              <a:rPr lang="pl-PL" sz="3000" spc="-8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należy</a:t>
            </a:r>
            <a:r>
              <a:rPr lang="pl-PL" sz="3000" spc="-105" dirty="0">
                <a:latin typeface="+mn-lt"/>
                <a:cs typeface="Arial"/>
              </a:rPr>
              <a:t> </a:t>
            </a:r>
            <a:r>
              <a:rPr lang="pl-PL" sz="3000" spc="-10" dirty="0">
                <a:latin typeface="+mn-lt"/>
                <a:cs typeface="Arial"/>
              </a:rPr>
              <a:t>wypełniać </a:t>
            </a:r>
            <a:r>
              <a:rPr lang="pl-PL" sz="3000" b="1" dirty="0">
                <a:latin typeface="+mn-lt"/>
                <a:cs typeface="Arial"/>
              </a:rPr>
              <a:t>od</a:t>
            </a:r>
            <a:r>
              <a:rPr lang="pl-PL" sz="3000" b="1" spc="-140" dirty="0">
                <a:latin typeface="+mn-lt"/>
                <a:cs typeface="Arial"/>
              </a:rPr>
              <a:t> </a:t>
            </a:r>
            <a:r>
              <a:rPr lang="pl-PL" sz="3000" b="1" dirty="0">
                <a:latin typeface="+mn-lt"/>
                <a:cs typeface="Arial"/>
              </a:rPr>
              <a:t>momentu</a:t>
            </a:r>
            <a:r>
              <a:rPr lang="pl-PL" sz="3000" b="1" spc="-110" dirty="0">
                <a:latin typeface="+mn-lt"/>
                <a:cs typeface="Arial"/>
              </a:rPr>
              <a:t> </a:t>
            </a:r>
            <a:r>
              <a:rPr lang="pl-PL" sz="3000" b="1" dirty="0">
                <a:latin typeface="+mn-lt"/>
                <a:cs typeface="Arial"/>
              </a:rPr>
              <a:t>uzyskania</a:t>
            </a:r>
            <a:r>
              <a:rPr lang="pl-PL" sz="3000" b="1" spc="-100" dirty="0">
                <a:latin typeface="+mn-lt"/>
                <a:cs typeface="Arial"/>
              </a:rPr>
              <a:t> </a:t>
            </a:r>
            <a:r>
              <a:rPr lang="pl-PL" sz="3000" b="1" dirty="0">
                <a:latin typeface="+mn-lt"/>
                <a:cs typeface="Arial"/>
              </a:rPr>
              <a:t>dofinansowania,</a:t>
            </a:r>
            <a:r>
              <a:rPr lang="pl-PL" sz="3000" b="1" spc="-90" dirty="0">
                <a:latin typeface="+mn-lt"/>
                <a:cs typeface="Arial"/>
              </a:rPr>
              <a:t> </a:t>
            </a:r>
            <a:r>
              <a:rPr lang="pl-PL" sz="3000" spc="-25" dirty="0">
                <a:latin typeface="+mn-lt"/>
                <a:cs typeface="Arial"/>
              </a:rPr>
              <a:t>tj. </a:t>
            </a:r>
            <a:r>
              <a:rPr lang="pl-PL" sz="3000" dirty="0">
                <a:latin typeface="+mn-lt"/>
                <a:cs typeface="Arial"/>
              </a:rPr>
              <a:t>podpisania</a:t>
            </a:r>
            <a:r>
              <a:rPr lang="pl-PL" sz="3000" spc="-6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umowy</a:t>
            </a:r>
            <a:r>
              <a:rPr lang="pl-PL" sz="3000" spc="-70" dirty="0">
                <a:latin typeface="+mn-lt"/>
                <a:cs typeface="Arial"/>
              </a:rPr>
              <a:t> </a:t>
            </a:r>
            <a:br>
              <a:rPr lang="pl-PL" sz="3000" spc="-70" dirty="0">
                <a:latin typeface="+mn-lt"/>
                <a:cs typeface="Arial"/>
              </a:rPr>
            </a:br>
            <a:r>
              <a:rPr lang="pl-PL" sz="3000" dirty="0">
                <a:latin typeface="+mn-lt"/>
                <a:cs typeface="Arial"/>
              </a:rPr>
              <a:t>o</a:t>
            </a:r>
            <a:r>
              <a:rPr lang="pl-PL" sz="3000" spc="-85" dirty="0">
                <a:latin typeface="+mn-lt"/>
                <a:cs typeface="Arial"/>
              </a:rPr>
              <a:t> </a:t>
            </a:r>
            <a:r>
              <a:rPr lang="pl-PL" sz="3000" spc="-10" dirty="0">
                <a:latin typeface="+mn-lt"/>
                <a:cs typeface="Arial"/>
              </a:rPr>
              <a:t>dofinansowanie </a:t>
            </a:r>
            <a:r>
              <a:rPr lang="pl-PL" sz="3000" dirty="0">
                <a:latin typeface="+mn-lt"/>
                <a:cs typeface="Arial"/>
              </a:rPr>
              <a:t>lub</a:t>
            </a:r>
            <a:r>
              <a:rPr lang="pl-PL" sz="3000" spc="-6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wydania</a:t>
            </a:r>
            <a:r>
              <a:rPr lang="pl-PL" sz="3000" spc="-4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decyzji</a:t>
            </a:r>
            <a:r>
              <a:rPr lang="pl-PL" sz="3000" spc="-6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o</a:t>
            </a:r>
            <a:r>
              <a:rPr lang="pl-PL" sz="3000" spc="-65" dirty="0">
                <a:latin typeface="+mn-lt"/>
                <a:cs typeface="Arial"/>
              </a:rPr>
              <a:t> </a:t>
            </a:r>
            <a:r>
              <a:rPr lang="pl-PL" sz="3000" spc="-10" dirty="0">
                <a:latin typeface="+mn-lt"/>
                <a:cs typeface="Arial"/>
              </a:rPr>
              <a:t>dofinansowaniu </a:t>
            </a:r>
            <a:br>
              <a:rPr lang="pl-PL" sz="3000" spc="-10" dirty="0">
                <a:latin typeface="+mn-lt"/>
                <a:cs typeface="Arial"/>
              </a:rPr>
            </a:br>
            <a:r>
              <a:rPr lang="pl-PL" sz="3000" dirty="0">
                <a:latin typeface="+mn-lt"/>
                <a:cs typeface="Arial"/>
              </a:rPr>
              <a:t>do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końca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realizacji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spc="-10" dirty="0">
                <a:latin typeface="+mn-lt"/>
                <a:cs typeface="Arial"/>
              </a:rPr>
              <a:t>projektu </a:t>
            </a:r>
            <a:r>
              <a:rPr lang="pl-PL" sz="3000" dirty="0">
                <a:latin typeface="+mn-lt"/>
                <a:cs typeface="Arial"/>
              </a:rPr>
              <a:t>lub</a:t>
            </a:r>
            <a:r>
              <a:rPr lang="pl-PL" sz="3000" spc="-5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do</a:t>
            </a:r>
            <a:r>
              <a:rPr lang="pl-PL" sz="3000" spc="-6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końca</a:t>
            </a:r>
            <a:r>
              <a:rPr lang="pl-PL" sz="3000" spc="-6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okresu</a:t>
            </a:r>
            <a:r>
              <a:rPr lang="pl-PL" sz="3000" spc="-6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trwałości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spc="-10" dirty="0">
                <a:latin typeface="+mn-lt"/>
                <a:cs typeface="Arial"/>
              </a:rPr>
              <a:t>projektu, </a:t>
            </a:r>
            <a:r>
              <a:rPr lang="pl-PL" sz="3000" dirty="0">
                <a:latin typeface="+mn-lt"/>
                <a:cs typeface="Arial"/>
              </a:rPr>
              <a:t>który</a:t>
            </a:r>
            <a:r>
              <a:rPr lang="pl-PL" sz="3000" spc="-6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został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określony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w</a:t>
            </a:r>
            <a:r>
              <a:rPr lang="pl-PL" sz="3000" spc="-60" dirty="0">
                <a:latin typeface="+mn-lt"/>
                <a:cs typeface="Arial"/>
              </a:rPr>
              <a:t> </a:t>
            </a:r>
            <a:r>
              <a:rPr lang="pl-PL" sz="3000" spc="-10" dirty="0">
                <a:latin typeface="+mn-lt"/>
                <a:cs typeface="Arial"/>
              </a:rPr>
              <a:t>umowie.</a:t>
            </a:r>
            <a:endParaRPr lang="pl-PL" sz="3000" dirty="0">
              <a:latin typeface="+mn-lt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sz="2800" dirty="0"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3F5631-FD2C-48F2-A2BC-222C8686A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809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8FE862-143F-4185-B5B1-9F4395EA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47" y="359838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+mn-lt"/>
              </a:rPr>
              <a:t>Obowiązki informacyjne Beneficjentów </a:t>
            </a: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r>
              <a:rPr lang="pl-PL" sz="3200" dirty="0">
                <a:solidFill>
                  <a:srgbClr val="002060"/>
                </a:solidFill>
                <a:latin typeface="+mn-lt"/>
              </a:rPr>
              <a:t>w perspektywie finansowej 2021-2027 (2)</a:t>
            </a: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BC3593-8B1A-4E2E-A6C3-5930D6CC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764" y="1464216"/>
            <a:ext cx="9505056" cy="548397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pl-PL" sz="3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W szczególności Beneficjent jest zobowiązany do: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3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zamieszczenia na swoich stronach mediów społecznościowych </a:t>
            </a:r>
            <a:br>
              <a:rPr lang="pl-PL" sz="3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 na swojej oficjalnej stronie internetowej (jeżeli taka strona istnieje) krótkiego opisu Projektu </a:t>
            </a:r>
            <a:r>
              <a:rPr lang="pl-PL" sz="36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 tym odpowiednie zestawienie znaków i hasztagi #</a:t>
            </a:r>
            <a:r>
              <a:rPr lang="pl-PL" sz="3600" b="1" dirty="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FunduszeUE</a:t>
            </a:r>
            <a:r>
              <a:rPr lang="pl-PL" sz="36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lub #</a:t>
            </a:r>
            <a:r>
              <a:rPr lang="pl-PL" sz="3600" b="1" dirty="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FunduszeEuropejskie</a:t>
            </a:r>
            <a:r>
              <a:rPr lang="pl-PL" sz="36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pl-PL" sz="36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6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!!! Jeżeli nie posiadasz profilu w mediach społecznościowych, </a:t>
            </a:r>
            <a:br>
              <a:rPr lang="pl-PL" sz="36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600" b="1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musisz go założyć</a:t>
            </a:r>
            <a:endParaRPr lang="pl-PL" sz="3600" dirty="0">
              <a:solidFill>
                <a:srgbClr val="C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3200" b="1" dirty="0">
              <a:solidFill>
                <a:srgbClr val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38AE29-9C62-43B3-9663-2C6BAA680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0410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836B4D-2EA9-40B9-A20A-A54BA7E4E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F46145-2460-49B5-8A7C-0BEE327B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741" y="1547589"/>
            <a:ext cx="9649072" cy="4896544"/>
          </a:xfrm>
        </p:spPr>
        <p:txBody>
          <a:bodyPr>
            <a:normAutofit lnSpcReduction="10000"/>
          </a:bodyPr>
          <a:lstStyle/>
          <a:p>
            <a:pPr marL="0" lvl="0" indent="0" defTabSz="357896">
              <a:lnSpc>
                <a:spcPct val="150000"/>
              </a:lnSpc>
              <a:spcBef>
                <a:spcPts val="0"/>
              </a:spcBef>
              <a:buClrTx/>
              <a:buNone/>
              <a:defRPr/>
            </a:pPr>
            <a:r>
              <a:rPr lang="pl-PL" sz="28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Opis projektu </a:t>
            </a: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zawiera: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tytuł projektu lub skróconą nazwę (maks. 150 znaków)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znaki: FE, barw RP i UE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działania, grupy docelowe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cele projektu, efekty, rezultaty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całkowity koszt projektu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wysokość wkładu FE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hasztagi: #</a:t>
            </a:r>
            <a:r>
              <a:rPr lang="pl-PL" sz="2800" b="1" dirty="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FunduszeUE</a:t>
            </a:r>
            <a:r>
              <a:rPr lang="pl-PL" sz="28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lub #</a:t>
            </a:r>
            <a:r>
              <a:rPr lang="pl-PL" sz="2800" b="1" dirty="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FunduszeEuropejskie</a:t>
            </a:r>
            <a:endParaRPr lang="pl-PL" sz="2800" b="1" dirty="0">
              <a:solidFill>
                <a:srgbClr val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defTabSz="357896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pl-PL" sz="2800" b="1" cap="small" dirty="0">
              <a:solidFill>
                <a:srgbClr val="0020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endParaRPr lang="pl-PL" sz="1000" dirty="0">
              <a:latin typeface="+mn-l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F2EA4A-09C7-417F-A368-F8A6C19D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41" y="684092"/>
            <a:ext cx="9793088" cy="575586"/>
          </a:xfrm>
        </p:spPr>
        <p:txBody>
          <a:bodyPr>
            <a:normAutofit fontScale="90000"/>
          </a:bodyPr>
          <a:lstStyle/>
          <a:p>
            <a:r>
              <a:rPr lang="pl-PL" sz="3600" cap="small" dirty="0">
                <a:solidFill>
                  <a:srgbClr val="00207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STRONA INTERNETOWA I MEDIA SPOŁECZNOŚCIOWE</a:t>
            </a:r>
            <a:br>
              <a:rPr lang="pl-PL" sz="3600" cap="small" dirty="0">
                <a:solidFill>
                  <a:srgbClr val="0020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endParaRPr lang="pl-PL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0182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D92C18-37FA-4897-99F8-B427EA6F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D9AD5A-E09C-42A5-90FC-E896027F3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0C05ED-55A5-48EC-BEF2-FC334BC6A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 dirty="0"/>
          </a:p>
        </p:txBody>
      </p:sp>
      <p:pic>
        <p:nvPicPr>
          <p:cNvPr id="5" name="Obraz 4" descr="Wzór postu z mediów społecznościowych - Projekt pomocy technicznej na rok 2024">
            <a:extLst>
              <a:ext uri="{FF2B5EF4-FFF2-40B4-BE49-F238E27FC236}">
                <a16:creationId xmlns:a16="http://schemas.microsoft.com/office/drawing/2014/main" id="{2D1C5346-F18B-4023-BC61-2326A754C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15" y="696827"/>
            <a:ext cx="8885400" cy="6862848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8E18687A-50C6-412D-84F0-40B996BA2011}"/>
              </a:ext>
            </a:extLst>
          </p:cNvPr>
          <p:cNvSpPr txBox="1">
            <a:spLocks/>
          </p:cNvSpPr>
          <p:nvPr/>
        </p:nvSpPr>
        <p:spPr>
          <a:xfrm>
            <a:off x="1048969" y="222746"/>
            <a:ext cx="9793088" cy="57558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25000" lnSpcReduction="20000"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9600" dirty="0">
                <a:solidFill>
                  <a:srgbClr val="002060"/>
                </a:solidFill>
              </a:rPr>
              <a:t>Opis projektu w mediach społecznościowych</a:t>
            </a: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endParaRPr lang="pl-PL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778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8FE862-143F-4185-B5B1-9F4395EA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34235"/>
            <a:ext cx="8640381" cy="71382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+mn-lt"/>
              </a:rPr>
              <a:t>Obowiązki informacyjne Beneficjentów (3)</a:t>
            </a: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BC3593-8B1A-4E2E-A6C3-5930D6CC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613" y="1403573"/>
            <a:ext cx="9577064" cy="605178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Umieszczanie w widoczny sposób znaku Funduszy Europejskich, znaku barw Rzeczypospolitej Polskiej (jeśli dotyczy; wersja </a:t>
            </a:r>
            <a:r>
              <a:rPr lang="pl-PL" sz="4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pełnokolorowa</a:t>
            </a: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i znaku Unii Europejskiej na:</a:t>
            </a:r>
          </a:p>
          <a:p>
            <a:pPr marL="914400" lvl="1" indent="-45720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wszystkich prowadzonych działaniach informacyjnych i promocyjnych dotyczących Projektu;</a:t>
            </a:r>
          </a:p>
          <a:p>
            <a:pPr marL="914400" lvl="1" indent="-45720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wszystkich dokumentach i materiałach (m.in. produkty cyfrowe lub drukowane, jeśli będą dopuszczalne) podawanych do wiadomości publicznej;</a:t>
            </a:r>
          </a:p>
          <a:p>
            <a:pPr marL="914400" lvl="1" indent="-45720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wszystkich dokumentach i materiałach dla osób i podmiotów uczestniczących </a:t>
            </a:r>
            <a:b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Projekcie;</a:t>
            </a:r>
          </a:p>
          <a:p>
            <a:pPr marL="914400" lvl="1" indent="-45720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produktach, sprzęcie, pojazdach, aparaturze itp., powstałych lub zakupionych </a:t>
            </a:r>
            <a:b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Projektu, poprzez umieszczenie trwałego oznakowania w postaci naklejek;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38AE29-9C62-43B3-9663-2C6BAA680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4519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8FE862-143F-4185-B5B1-9F4395EA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634" y="359838"/>
            <a:ext cx="8640381" cy="713820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srgbClr val="002060"/>
                </a:solidFill>
                <a:cs typeface="Arial"/>
              </a:rPr>
              <a:t>DOKUMENTY</a:t>
            </a:r>
            <a:r>
              <a:rPr lang="pl-PL" sz="3200" spc="-35" dirty="0">
                <a:solidFill>
                  <a:srgbClr val="002060"/>
                </a:solidFill>
                <a:cs typeface="Arial"/>
              </a:rPr>
              <a:t> </a:t>
            </a:r>
            <a:r>
              <a:rPr lang="pl-PL" sz="3200" dirty="0">
                <a:solidFill>
                  <a:srgbClr val="002060"/>
                </a:solidFill>
                <a:cs typeface="Arial"/>
              </a:rPr>
              <a:t>I</a:t>
            </a:r>
            <a:r>
              <a:rPr lang="pl-PL" sz="3200" spc="-25" dirty="0">
                <a:solidFill>
                  <a:srgbClr val="002060"/>
                </a:solidFill>
                <a:cs typeface="Arial"/>
              </a:rPr>
              <a:t> </a:t>
            </a:r>
            <a:r>
              <a:rPr lang="pl-PL" sz="3200" spc="-10" dirty="0">
                <a:solidFill>
                  <a:srgbClr val="002060"/>
                </a:solidFill>
                <a:cs typeface="Arial"/>
              </a:rPr>
              <a:t>MATERIAŁY – </a:t>
            </a:r>
            <a:r>
              <a:rPr lang="pl-PL" sz="3200" dirty="0">
                <a:solidFill>
                  <a:srgbClr val="002060"/>
                </a:solidFill>
              </a:rPr>
              <a:t>jakie znaki graficzne należy umieścić?</a:t>
            </a: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BC3593-8B1A-4E2E-A6C3-5930D6CC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74" y="1331565"/>
            <a:ext cx="9577064" cy="3888432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SzPct val="120000"/>
              <a:buNone/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ma obowiązku zamieszczania dodatkowej informacji słownej o programie oraz o funduszu współfinansującym projekt. </a:t>
            </a:r>
            <a:b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Zestaw znaków zawiera wszystkie niezbędne informacje.</a:t>
            </a:r>
            <a:endParaRPr lang="pl-PL" sz="2800" spc="-10" dirty="0">
              <a:solidFill>
                <a:srgbClr val="006F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cs typeface="Arial"/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rgbClr val="002060"/>
                </a:solidFill>
                <a:cs typeface="Arial"/>
              </a:rPr>
              <a:t>	Przykładowe</a:t>
            </a:r>
            <a:r>
              <a:rPr lang="pl-PL" sz="2400" b="1" spc="-85" dirty="0">
                <a:solidFill>
                  <a:srgbClr val="002060"/>
                </a:solidFill>
                <a:cs typeface="Arial"/>
              </a:rPr>
              <a:t> </a:t>
            </a:r>
            <a:r>
              <a:rPr lang="pl-PL" sz="2400" b="1" dirty="0">
                <a:solidFill>
                  <a:srgbClr val="002060"/>
                </a:solidFill>
                <a:cs typeface="Arial"/>
              </a:rPr>
              <a:t>zestawienie</a:t>
            </a:r>
            <a:r>
              <a:rPr lang="pl-PL" sz="2400" b="1" spc="-70" dirty="0">
                <a:solidFill>
                  <a:srgbClr val="002060"/>
                </a:solidFill>
                <a:cs typeface="Arial"/>
              </a:rPr>
              <a:t> </a:t>
            </a:r>
            <a:r>
              <a:rPr lang="pl-PL" sz="2400" b="1" spc="-10" dirty="0">
                <a:solidFill>
                  <a:srgbClr val="002060"/>
                </a:solidFill>
                <a:cs typeface="Arial"/>
              </a:rPr>
              <a:t>znaków: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38AE29-9C62-43B3-9663-2C6BAA680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 dirty="0"/>
          </a:p>
        </p:txBody>
      </p:sp>
      <p:pic>
        <p:nvPicPr>
          <p:cNvPr id="5" name="Symbol zastępczy zawartości 9" descr="Ciąg kolorowych logotypów dla programu Fundusze Europejskie dla Pomorzai 2021-2027">
            <a:extLst>
              <a:ext uri="{FF2B5EF4-FFF2-40B4-BE49-F238E27FC236}">
                <a16:creationId xmlns:a16="http://schemas.microsoft.com/office/drawing/2014/main" id="{5806733E-D329-4EAC-8477-990079C45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0" y="4982890"/>
            <a:ext cx="9614899" cy="899769"/>
          </a:xfrm>
          <a:prstGeom prst="rect">
            <a:avLst/>
          </a:prstGeom>
        </p:spPr>
      </p:pic>
      <p:pic>
        <p:nvPicPr>
          <p:cNvPr id="6" name="Obraz 5" descr="Ciag logotypów czarno-białych">
            <a:extLst>
              <a:ext uri="{FF2B5EF4-FFF2-40B4-BE49-F238E27FC236}">
                <a16:creationId xmlns:a16="http://schemas.microsoft.com/office/drawing/2014/main" id="{2A247308-3BFF-4AEE-A75B-8E60F196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24" y="5893584"/>
            <a:ext cx="8361802" cy="97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F2EA4A-09C7-417F-A368-F8A6C19D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31906"/>
            <a:ext cx="8640381" cy="575745"/>
          </a:xfrm>
        </p:spPr>
        <p:txBody>
          <a:bodyPr>
            <a:normAutofit fontScale="90000"/>
          </a:bodyPr>
          <a:lstStyle/>
          <a:p>
            <a:r>
              <a:rPr lang="pl-PL" sz="3600" dirty="0"/>
              <a:t>NAKLEJKI</a:t>
            </a:r>
            <a:br>
              <a:rPr lang="pl-PL" sz="3600" dirty="0">
                <a:solidFill>
                  <a:srgbClr val="00206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F46145-2460-49B5-8A7C-0BEE327B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741" y="1367648"/>
            <a:ext cx="9649072" cy="54722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b="1" dirty="0">
                <a:latin typeface="+mn-lt"/>
              </a:rPr>
              <a:t>Naklejki powinny znaleźć się </a:t>
            </a:r>
            <a:r>
              <a:rPr lang="pl-PL" sz="2800" dirty="0">
                <a:latin typeface="+mn-lt"/>
              </a:rPr>
              <a:t>na wyposażeniu, sprzęcie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i środkach transportu powstałych lub zakupionych w ramach projektu.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Muszą znajdować się </a:t>
            </a:r>
            <a:r>
              <a:rPr lang="pl-PL" sz="2800" b="1" dirty="0">
                <a:latin typeface="+mn-lt"/>
              </a:rPr>
              <a:t>w dobrze widocznym miejscu.</a:t>
            </a:r>
            <a:endParaRPr lang="pl-PL" sz="2800" dirty="0">
              <a:latin typeface="+mn-lt"/>
            </a:endParaRP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Nie umieszczamy naklejek na przedmiotach użytku codziennego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i takich, których znaczenie ma charakter pomocniczy / dodatkowy w projekcie.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836B4D-2EA9-40B9-A20A-A54BA7E4E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1012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6B972E-0DA3-4DAA-B940-BC37AB96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302031"/>
            <a:ext cx="8640381" cy="1080001"/>
          </a:xfrm>
        </p:spPr>
        <p:txBody>
          <a:bodyPr/>
          <a:lstStyle/>
          <a:p>
            <a:r>
              <a:rPr lang="pl-PL" dirty="0"/>
              <a:t>Przykłady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F0A4FE-1656-4FDD-BA40-B7E3B88956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 dirty="0"/>
          </a:p>
        </p:txBody>
      </p:sp>
      <p:pic>
        <p:nvPicPr>
          <p:cNvPr id="5" name="Symbol zastępczy zawartości 9" descr="Widok naklejki na monitorze komputera&#10;">
            <a:extLst>
              <a:ext uri="{FF2B5EF4-FFF2-40B4-BE49-F238E27FC236}">
                <a16:creationId xmlns:a16="http://schemas.microsoft.com/office/drawing/2014/main" id="{786EC7A3-444D-4445-B1A8-E3FCC80F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50" y="805726"/>
            <a:ext cx="8568952" cy="64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54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94F698-661F-42F5-865E-B6B8C8F0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458063"/>
            <a:ext cx="8928413" cy="78130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+mn-lt"/>
              </a:rPr>
              <a:t>TABLICE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88F5B9-32D2-477E-B1B7-780348339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26" y="1357292"/>
            <a:ext cx="9361040" cy="5544616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pl-PL" sz="2800" dirty="0">
                <a:latin typeface="+mn-lt"/>
              </a:rPr>
              <a:t>W przypadku, gdy miejsce realizacji Projektu nie zapewnia swobodnego dotarcia do ogółu społeczeństwa z informacją         o realizacji tego Projektu, umiejscowienie tablicy powinno być uzgodnione z Instytucją Zarządzającą.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l-PL" sz="2800" b="1" dirty="0">
                <a:latin typeface="+mn-lt"/>
              </a:rPr>
              <a:t>Tablica musi być umieszczona w dobrze widocznym miejscu niezwłocznie po rozpoczęciu fizycznej realizacji Projektu lub zainstalowaniu zakupionego sprzętu, aż do końca okresu trwałości Projektu.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EEC92D-D321-4960-B7A3-EA7A6AEFC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4854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 descr="Kiedy istnieje obowiązek tablicy informacyjnej - kryteria">
            <a:extLst>
              <a:ext uri="{FF2B5EF4-FFF2-40B4-BE49-F238E27FC236}">
                <a16:creationId xmlns:a16="http://schemas.microsoft.com/office/drawing/2014/main" id="{33A02474-33EA-44A7-948F-9E7B2E8B0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59838"/>
            <a:ext cx="8640381" cy="1080001"/>
          </a:xfrm>
        </p:spPr>
        <p:txBody>
          <a:bodyPr>
            <a:noAutofit/>
          </a:bodyPr>
          <a:lstStyle/>
          <a:p>
            <a:r>
              <a:rPr lang="pl-PL" sz="2400" dirty="0"/>
              <a:t>Obowiązki informacyjne Beneficjentów (4)</a:t>
            </a:r>
            <a:br>
              <a:rPr lang="pl-PL" sz="2400" dirty="0"/>
            </a:br>
            <a:r>
              <a:rPr lang="pl-PL" sz="2400" dirty="0">
                <a:latin typeface="Open Sans" pitchFamily="2" charset="0"/>
                <a:cs typeface="Open Sans" pitchFamily="2" charset="0"/>
              </a:rPr>
              <a:t>Kiedy istnieje obowiązek tablicy informacyjnej - kryteria</a:t>
            </a:r>
            <a:br>
              <a:rPr lang="pl-PL" sz="2400" dirty="0">
                <a:solidFill>
                  <a:schemeClr val="accent5">
                    <a:lumMod val="50000"/>
                  </a:schemeClr>
                </a:solidFill>
                <a:latin typeface="Open Sans" pitchFamily="2" charset="0"/>
                <a:cs typeface="Open Sans" pitchFamily="2" charset="0"/>
              </a:rPr>
            </a:br>
            <a:endParaRPr lang="pl-PL" sz="2400" dirty="0">
              <a:latin typeface="Open Sans" pitchFamily="2" charset="0"/>
              <a:cs typeface="Open Sans" pitchFamily="2" charset="0"/>
            </a:endParaRPr>
          </a:p>
        </p:txBody>
      </p:sp>
      <p:graphicFrame>
        <p:nvGraphicFramePr>
          <p:cNvPr id="6" name="Diagram 5" descr="Obowiązek informacyjny - niezwłocznie po rozpoczęciu fizycznej realizacji projektu, przez 3 lata od zakończenia projektu&#10;&#10;"/>
          <p:cNvGraphicFramePr/>
          <p:nvPr>
            <p:extLst>
              <p:ext uri="{D42A27DB-BD31-4B8C-83A1-F6EECF244321}">
                <p14:modId xmlns:p14="http://schemas.microsoft.com/office/powerpoint/2010/main" val="3981982727"/>
              </p:ext>
            </p:extLst>
          </p:nvPr>
        </p:nvGraphicFramePr>
        <p:xfrm>
          <a:off x="447111" y="1331565"/>
          <a:ext cx="9472641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30EFC0F-C0C9-D247-482C-71B706A2DE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E792E-792F-C546-A20E-33988F1803FB}" type="slidenum">
              <a:rPr lang="en-PL" smtClean="0">
                <a:solidFill>
                  <a:srgbClr val="1130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fld>
            <a:endParaRPr lang="en-PL" dirty="0">
              <a:solidFill>
                <a:srgbClr val="11306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16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638416-CDF5-464F-A2F5-F72577236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230" y="416862"/>
            <a:ext cx="8640381" cy="600658"/>
          </a:xfrm>
        </p:spPr>
        <p:txBody>
          <a:bodyPr/>
          <a:lstStyle/>
          <a:p>
            <a:r>
              <a:rPr lang="pl-PL" dirty="0"/>
              <a:t>O czym dziś porozmawiamy? (1)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7C176D-B45F-4406-A1CB-1FF123585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987" y="1017605"/>
            <a:ext cx="9145016" cy="6002232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Normy prawne</a:t>
            </a:r>
          </a:p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Jakie są obowiązkowe działania informacyjne i promocyjne beneficjentów realizujących projekty z dofinansowaniem unijnym?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Jak oznaczać miejsce realizacji projektu, dokumenty i działania informacyjno-promocyjne w projekcie?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Informacja o projekcie na stronie internetowej i w mediach społecznościowych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18B2F8-F9FD-4A20-B270-49BFFF053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5420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DC40A3-75EA-4C7F-9A31-0B9F33CB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287" y="703770"/>
            <a:ext cx="8640381" cy="1080001"/>
          </a:xfrm>
        </p:spPr>
        <p:txBody>
          <a:bodyPr>
            <a:normAutofit fontScale="90000"/>
          </a:bodyPr>
          <a:lstStyle/>
          <a:p>
            <a:r>
              <a:rPr lang="pl-PL" dirty="0"/>
              <a:t>Wzór </a:t>
            </a:r>
            <a:r>
              <a:rPr lang="pl-PL" dirty="0">
                <a:solidFill>
                  <a:srgbClr val="0070C0"/>
                </a:solidFill>
              </a:rPr>
              <a:t>TABLICY</a:t>
            </a:r>
            <a:r>
              <a:rPr lang="pl-PL" dirty="0"/>
              <a:t> dla programu Fundusze Europejskie </a:t>
            </a:r>
            <a:br>
              <a:rPr lang="pl-PL" dirty="0"/>
            </a:br>
            <a:r>
              <a:rPr lang="pl-PL" dirty="0"/>
              <a:t>dla Pomorza 2021-2027</a:t>
            </a:r>
            <a:br>
              <a:rPr lang="pl-PL" dirty="0">
                <a:solidFill>
                  <a:srgbClr val="0070C0"/>
                </a:solidFill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ACBBE9-3F98-417A-90EF-91D849AEA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287" y="1797108"/>
            <a:ext cx="9649072" cy="987954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UWAGA: Wzór tablic informacyjnych jest obowiązkowy, tzn. nie można go modyfikować, dodawać/usuwać znaków, poza uzupełnianiem treści we wskazanych polach. </a:t>
            </a:r>
            <a:endParaRPr lang="pl-PL" sz="20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355EABA-2FA8-488C-AECC-9AA777384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76EB596-E59C-4D84-8651-2AC9C6587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34" y="2735701"/>
            <a:ext cx="8899928" cy="44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39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196492-D2C0-4413-903C-85C34A6B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13" y="539477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+mn-lt"/>
              </a:rPr>
              <a:t>Obowiązki informacyjne Beneficjentów (5)</a:t>
            </a: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9BDBF9-FB23-44E0-A61E-83859AD04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613" y="1264406"/>
            <a:ext cx="9816732" cy="60486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3200" dirty="0">
                <a:latin typeface="+mn-lt"/>
              </a:rPr>
              <a:t>Plakat umieszczamy, gdy nie ma obowiązku umieszczenia tablicy.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3200" dirty="0">
                <a:latin typeface="+mn-lt"/>
              </a:rPr>
              <a:t>Wówczas należy umieścić co najmniej jeden plakat informujący o projekcie, o wymiarze min. A3 (orientacja pozioma) lub podobnej wielkości elektroniczny wyświetlacz. </a:t>
            </a:r>
          </a:p>
          <a:p>
            <a:pPr marL="0" lvl="0" indent="0">
              <a:lnSpc>
                <a:spcPct val="150000"/>
              </a:lnSpc>
              <a:buNone/>
            </a:pPr>
            <a:endParaRPr lang="pl-PL" sz="2900" dirty="0">
              <a:latin typeface="+mn-lt"/>
            </a:endParaRPr>
          </a:p>
          <a:p>
            <a:pPr marL="0" indent="0">
              <a:buNone/>
            </a:pPr>
            <a:endParaRPr lang="pl-PL" sz="2600" dirty="0">
              <a:latin typeface="+mn-lt"/>
            </a:endParaRPr>
          </a:p>
          <a:p>
            <a:pPr marL="0" lvl="0" indent="0">
              <a:buNone/>
            </a:pPr>
            <a:endParaRPr lang="pl-PL" sz="2200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6E9BB7-8BF7-4140-A36B-C4F08E6561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6539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 descr="Kiedy istnieje obowiązek umieszczenia plakatu?&#10;">
            <a:extLst>
              <a:ext uri="{FF2B5EF4-FFF2-40B4-BE49-F238E27FC236}">
                <a16:creationId xmlns:a16="http://schemas.microsoft.com/office/drawing/2014/main" id="{C87DE735-156E-4C88-8913-C2CD9A3F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24954"/>
            <a:ext cx="8640381" cy="1080001"/>
          </a:xfrm>
        </p:spPr>
        <p:txBody>
          <a:bodyPr>
            <a:normAutofit fontScale="90000"/>
          </a:bodyPr>
          <a:lstStyle/>
          <a:p>
            <a:r>
              <a:rPr lang="pl-PL" sz="3100" dirty="0">
                <a:latin typeface="Open Sans" pitchFamily="2" charset="0"/>
                <a:cs typeface="Open Sans" pitchFamily="2" charset="0"/>
              </a:rPr>
              <a:t>Kiedy istnieje obowiązek umieszczenia plakatu?</a:t>
            </a:r>
            <a:br>
              <a:rPr lang="pl-PL" dirty="0">
                <a:solidFill>
                  <a:schemeClr val="accent5">
                    <a:lumMod val="50000"/>
                  </a:schemeClr>
                </a:solidFill>
                <a:latin typeface="Open Sans" pitchFamily="2" charset="0"/>
                <a:cs typeface="Open Sans" pitchFamily="2" charset="0"/>
              </a:rPr>
            </a:b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  <p:graphicFrame>
        <p:nvGraphicFramePr>
          <p:cNvPr id="6" name="Diagram 5" descr="Kiedy istnieje obowiązek umieszczenia plakatu - nie później niż miesiąc od podpisania umowy o dofinansowanie, w trakcie trwania realizacji projektu&#10;trwania realizacji projektu&#10;"/>
          <p:cNvGraphicFramePr/>
          <p:nvPr>
            <p:extLst/>
          </p:nvPr>
        </p:nvGraphicFramePr>
        <p:xfrm>
          <a:off x="377354" y="1555318"/>
          <a:ext cx="10080305" cy="4449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30EFC0F-C0C9-D247-482C-71B706A2DE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E792E-792F-C546-A20E-33988F1803FB}" type="slidenum">
              <a:rPr lang="en-PL" smtClean="0">
                <a:solidFill>
                  <a:srgbClr val="11306E"/>
                </a:solidFill>
              </a:rPr>
              <a:t>22</a:t>
            </a:fld>
            <a:endParaRPr lang="en-PL" dirty="0">
              <a:solidFill>
                <a:srgbClr val="113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15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DE89ED-2D8C-4D4E-A95D-3CE5C21E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3" y="467469"/>
            <a:ext cx="9000520" cy="1080001"/>
          </a:xfrm>
        </p:spPr>
        <p:txBody>
          <a:bodyPr>
            <a:normAutofit fontScale="90000"/>
          </a:bodyPr>
          <a:lstStyle/>
          <a:p>
            <a:r>
              <a:rPr lang="pl-PL" dirty="0"/>
              <a:t>Wzór </a:t>
            </a:r>
            <a:r>
              <a:rPr lang="pl-PL" dirty="0">
                <a:solidFill>
                  <a:srgbClr val="0070C0"/>
                </a:solidFill>
              </a:rPr>
              <a:t>PLAKATU</a:t>
            </a:r>
            <a:r>
              <a:rPr lang="pl-PL" dirty="0"/>
              <a:t> dla programu Fundusze Europejskie </a:t>
            </a:r>
            <a:br>
              <a:rPr lang="pl-PL" dirty="0"/>
            </a:br>
            <a:r>
              <a:rPr lang="pl-PL" dirty="0"/>
              <a:t>dla Pomorza 2021-2027</a:t>
            </a:r>
            <a:br>
              <a:rPr lang="pl-PL" dirty="0">
                <a:solidFill>
                  <a:srgbClr val="0070C0"/>
                </a:solidFill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6C2F59-FB79-4E97-B075-C69A129A4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0711" y="1547470"/>
            <a:ext cx="9288649" cy="816587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UWAGA: Wzór plakatu jest obowiązkowy, tzn. nie można go modyfikować, dodawać/usuwać znaków poza uzupełnieniem treści we wskazanych polach.</a:t>
            </a:r>
            <a:r>
              <a:rPr lang="pl-PL" sz="2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0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7" name="Symbol zastępczy zawartości 6" descr="Obraz przedstawia wzór plakatu dla programu Fundusze Europejskie dla Pomorza 2021-2027">
            <a:extLst>
              <a:ext uri="{FF2B5EF4-FFF2-40B4-BE49-F238E27FC236}">
                <a16:creationId xmlns:a16="http://schemas.microsoft.com/office/drawing/2014/main" id="{37C2A0E6-5A28-4D42-A09B-43DB9D4D8E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06" y="2516543"/>
            <a:ext cx="7056686" cy="4738302"/>
          </a:xfr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2A504A0-94D1-4655-834E-E80299D01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9614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62B199-D96E-46CC-BEC3-A80816BA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20913"/>
            <a:ext cx="8640381" cy="1008112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Obowiązki informacyjne Beneficjentów (6)</a:t>
            </a:r>
            <a:br>
              <a:rPr lang="pl-PL" dirty="0">
                <a:latin typeface="Open Sans" pitchFamily="2" charset="0"/>
                <a:cs typeface="Open Sans" pitchFamily="2" charset="0"/>
              </a:rPr>
            </a:b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CFA45C-D444-4DEA-8701-C0126C286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75" y="1403573"/>
            <a:ext cx="9217024" cy="5796264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latin typeface="Open Sans" pitchFamily="2" charset="0"/>
                <a:cs typeface="Open Sans" pitchFamily="2" charset="0"/>
              </a:rPr>
              <a:t>Projekt o znaczeniu strategicznym lub którego </a:t>
            </a:r>
            <a:r>
              <a:rPr lang="pl-PL" sz="2400" b="1" dirty="0">
                <a:latin typeface="Open Sans" pitchFamily="2" charset="0"/>
                <a:cs typeface="Open Sans" pitchFamily="2" charset="0"/>
              </a:rPr>
              <a:t>całkowity koszt przekracza 10 mln euro</a:t>
            </a:r>
            <a:r>
              <a:rPr lang="pl-PL" sz="2400" dirty="0">
                <a:latin typeface="Open Sans" pitchFamily="2" charset="0"/>
                <a:cs typeface="Open Sans" pitchFamily="2" charset="0"/>
              </a:rPr>
              <a:t>, </a:t>
            </a:r>
            <a:r>
              <a:rPr lang="pl-PL" sz="2400" b="1" dirty="0">
                <a:solidFill>
                  <a:srgbClr val="FF0000"/>
                </a:solidFill>
                <a:latin typeface="Open Sans" pitchFamily="2" charset="0"/>
                <a:cs typeface="Open Sans" pitchFamily="2" charset="0"/>
              </a:rPr>
              <a:t>obowiązek</a:t>
            </a:r>
            <a:r>
              <a:rPr lang="pl-PL" sz="2400" dirty="0">
                <a:solidFill>
                  <a:srgbClr val="FF0000"/>
                </a:solidFill>
                <a:latin typeface="Open Sans" pitchFamily="2" charset="0"/>
                <a:cs typeface="Open Sans" pitchFamily="2" charset="0"/>
              </a:rPr>
              <a:t> </a:t>
            </a:r>
            <a:r>
              <a:rPr lang="pl-PL" sz="2400" b="1" dirty="0">
                <a:solidFill>
                  <a:srgbClr val="FF0000"/>
                </a:solidFill>
                <a:latin typeface="Open Sans" pitchFamily="2" charset="0"/>
                <a:cs typeface="Open Sans" pitchFamily="2" charset="0"/>
              </a:rPr>
              <a:t>zorganizowania wydarzenia lub działania informacyjno-promocyjnego</a:t>
            </a:r>
            <a:r>
              <a:rPr lang="pl-PL" sz="2400" dirty="0">
                <a:latin typeface="Open Sans" pitchFamily="2" charset="0"/>
                <a:cs typeface="Open Sans" pitchFamily="2" charset="0"/>
              </a:rPr>
              <a:t> </a:t>
            </a:r>
            <a:br>
              <a:rPr lang="pl-PL" sz="2400" dirty="0">
                <a:latin typeface="Open Sans" pitchFamily="2" charset="0"/>
                <a:cs typeface="Open Sans" pitchFamily="2" charset="0"/>
              </a:rPr>
            </a:br>
            <a:r>
              <a:rPr lang="pl-PL" sz="2400" dirty="0">
                <a:latin typeface="Open Sans" pitchFamily="2" charset="0"/>
                <a:cs typeface="Open Sans" pitchFamily="2" charset="0"/>
              </a:rPr>
              <a:t>w ważnym momencie realizacji projektu, oraz włączenia w te działania przedstawicieli Komisji Europejskiej (KE) i Instytucji Zarządzającej (IZ) w odpowiednim terminie, na co najmniej </a:t>
            </a:r>
            <a:br>
              <a:rPr lang="pl-PL" sz="2400" dirty="0">
                <a:latin typeface="Open Sans" pitchFamily="2" charset="0"/>
                <a:cs typeface="Open Sans" pitchFamily="2" charset="0"/>
              </a:rPr>
            </a:br>
            <a:r>
              <a:rPr lang="pl-PL" sz="2400" dirty="0">
                <a:latin typeface="Open Sans" pitchFamily="2" charset="0"/>
                <a:cs typeface="Open Sans" pitchFamily="2" charset="0"/>
              </a:rPr>
              <a:t>4 tygodnie przed planowaną datą wydarzenia,</a:t>
            </a:r>
          </a:p>
          <a:p>
            <a:pPr marL="0" indent="0">
              <a:buNone/>
            </a:pPr>
            <a:endParaRPr lang="pl-PL" sz="2400" dirty="0">
              <a:latin typeface="Open Sans" pitchFamily="2" charset="0"/>
              <a:cs typeface="Open Sans" pitchFamily="2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latin typeface="Open Sans" pitchFamily="2" charset="0"/>
                <a:cs typeface="Open Sans" pitchFamily="2" charset="0"/>
              </a:rPr>
              <a:t>Projekt, którego </a:t>
            </a:r>
            <a:r>
              <a:rPr lang="pl-PL" sz="2400" b="1" dirty="0">
                <a:latin typeface="Open Sans" pitchFamily="2" charset="0"/>
                <a:cs typeface="Open Sans" pitchFamily="2" charset="0"/>
              </a:rPr>
              <a:t>całkowity koszt przekracza 5 mln euro </a:t>
            </a:r>
          </a:p>
          <a:p>
            <a:pPr marL="0" indent="0">
              <a:buNone/>
            </a:pPr>
            <a:r>
              <a:rPr lang="pl-PL" sz="2400" dirty="0">
                <a:latin typeface="Open Sans" pitchFamily="2" charset="0"/>
                <a:cs typeface="Open Sans" pitchFamily="2" charset="0"/>
              </a:rPr>
              <a:t>Informacja dla IZ (zgłoszenie na minimum 14 dni przed) o:</a:t>
            </a:r>
          </a:p>
          <a:p>
            <a:pPr marL="0" indent="0">
              <a:buNone/>
            </a:pPr>
            <a:r>
              <a:rPr lang="pl-PL" sz="2400" dirty="0">
                <a:latin typeface="Open Sans" pitchFamily="2" charset="0"/>
                <a:cs typeface="Open Sans" pitchFamily="2" charset="0"/>
              </a:rPr>
              <a:t>	- planowanych wydarzeniach informacyjno-promocyjnych,</a:t>
            </a:r>
          </a:p>
          <a:p>
            <a:pPr marL="0" indent="0">
              <a:buNone/>
            </a:pPr>
            <a:r>
              <a:rPr lang="pl-PL" sz="2400" dirty="0">
                <a:latin typeface="Open Sans" pitchFamily="2" charset="0"/>
                <a:cs typeface="Open Sans" pitchFamily="2" charset="0"/>
              </a:rPr>
              <a:t>	- innych planowanych wydarzeniach i istotnych okolicznościach związanych z realizacją Projektu, które mogą mieć znaczenie dla opinii publicznej i mogą służyć budowaniu marki FE.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E6CC33C-5B46-42DE-A6E7-2516683DA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6392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C9401-6616-4EF5-A99A-968FD949C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87585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+mn-lt"/>
              </a:rPr>
              <a:t>Obowiązki informacyjne Beneficjentów (7)</a:t>
            </a: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134819-D428-411A-AABC-FD8E484B4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733" y="1547589"/>
            <a:ext cx="9055693" cy="525658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Jeżeli współfinansowanie ze środków budżetu państwa przekracza równowartość 2 000 000 PLN – informowania Instytucji Zarządzającej o ważnych etapach realizacji Projektu, takich jako zakończenie jego realizacji oraz o wydarzeniu otwierającym Projekt – w terminie co najmniej 2 tygodni przed tym faktem.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EFFC0DF-3CFA-4521-9070-2BB615471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4667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wal 4" descr="Owal zaznaczajacy ">
            <a:extLst>
              <a:ext uri="{FF2B5EF4-FFF2-40B4-BE49-F238E27FC236}">
                <a16:creationId xmlns:a16="http://schemas.microsoft.com/office/drawing/2014/main" id="{8F2E8F98-EFCD-4C2A-B27C-DAD20E06D248}"/>
              </a:ext>
            </a:extLst>
          </p:cNvPr>
          <p:cNvSpPr/>
          <p:nvPr/>
        </p:nvSpPr>
        <p:spPr>
          <a:xfrm>
            <a:off x="449362" y="1043533"/>
            <a:ext cx="10242451" cy="86409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62B199-D96E-46CC-BEC3-A80816BA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86" y="539478"/>
            <a:ext cx="8640381" cy="1008112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Obowiązki informacyjne Beneficjentów (8)</a:t>
            </a:r>
            <a:br>
              <a:rPr lang="pl-PL" dirty="0">
                <a:latin typeface="Open Sans" pitchFamily="2" charset="0"/>
                <a:cs typeface="Open Sans" pitchFamily="2" charset="0"/>
              </a:rPr>
            </a:b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CFA45C-D444-4DEA-8701-C0126C286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78" y="827509"/>
            <a:ext cx="9865096" cy="60486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>
              <a:latin typeface="Open Sans" pitchFamily="2" charset="0"/>
              <a:cs typeface="Open Sans" pitchFamily="2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 pitchFamily="2" charset="0"/>
                <a:cs typeface="Open Sans" pitchFamily="2" charset="0"/>
              </a:rPr>
              <a:t>Dokumentowanie działań informacyjnych i promocyjnych prowadzonych w projekcie.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 pitchFamily="2" charset="0"/>
                <a:cs typeface="Open Sans" pitchFamily="2" charset="0"/>
              </a:rPr>
              <a:t>Terminowe wprowadzanie aktualnych danych do wyszukiwarki wsparcia dla potencjalnych beneficjentów i uczestników projektów, dostępnej na Portalu Funduszy Europejskich.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 pitchFamily="2" charset="0"/>
                <a:cs typeface="Open Sans" pitchFamily="2" charset="0"/>
              </a:rPr>
              <a:t>Udostępnianie utworów związanych z komunikacją i widocznością (np. zdjęcia, filmy) powstałych w ramach Projektu wraz z nieodpłatną i niewyłączną licencją do ich korzystania.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 pitchFamily="2" charset="0"/>
                <a:cs typeface="Open Sans" pitchFamily="2" charset="0"/>
              </a:rPr>
              <a:t>Zorganizowanie, na każdą prośbę Instytucji Zarządzającej, wspólnego wydarzenia informacyjno-promocyjnego dla mediów</a:t>
            </a:r>
            <a:r>
              <a:rPr lang="pl-PL" sz="2000" dirty="0"/>
              <a:t>. </a:t>
            </a:r>
            <a:endParaRPr lang="pl-PL" sz="2000" dirty="0">
              <a:latin typeface="Open Sans" pitchFamily="2" charset="0"/>
              <a:cs typeface="Open Sans" pitchFamily="2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 pitchFamily="2" charset="0"/>
                <a:cs typeface="Open Sans" pitchFamily="2" charset="0"/>
              </a:rPr>
              <a:t>Udzielenie pomocy w przygotowaniu wydarzenia medialnego na żądanie ministra właściwego ds. rozwoju regionalnego. </a:t>
            </a:r>
          </a:p>
          <a:p>
            <a:pPr marL="0" indent="0">
              <a:buNone/>
            </a:pP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E6CC33C-5B46-42DE-A6E7-2516683DA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9821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836B4D-2EA9-40B9-A20A-A54BA7E4E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F46145-2460-49B5-8A7C-0BEE327B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604" y="1331565"/>
            <a:ext cx="9433048" cy="5256584"/>
          </a:xfrm>
        </p:spPr>
        <p:txBody>
          <a:bodyPr>
            <a:normAutofit/>
          </a:bodyPr>
          <a:lstStyle/>
          <a:p>
            <a:pPr marL="0" lvl="0" indent="0" defTabSz="357896">
              <a:lnSpc>
                <a:spcPct val="150000"/>
              </a:lnSpc>
              <a:spcBef>
                <a:spcPts val="0"/>
              </a:spcBef>
              <a:buClrTx/>
              <a:buNone/>
              <a:defRPr/>
            </a:pPr>
            <a:r>
              <a:rPr lang="pl-PL" sz="2800" b="1" dirty="0">
                <a:latin typeface="+mn-lt"/>
              </a:rPr>
              <a:t>Oznaczenie słowne </a:t>
            </a:r>
            <a:r>
              <a:rPr lang="pl-PL" sz="2800" dirty="0">
                <a:latin typeface="+mn-lt"/>
              </a:rPr>
              <a:t>– na końcu materiału informacja słowna: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800" b="1" dirty="0">
                <a:solidFill>
                  <a:schemeClr val="tx2"/>
                </a:solidFill>
                <a:latin typeface="+mn-lt"/>
              </a:rPr>
              <a:t>„Audycja/ kampania/ materiał/ projekt dofinansowany/a </a:t>
            </a:r>
            <a:br>
              <a:rPr lang="pl-PL" sz="2800" b="1" dirty="0">
                <a:solidFill>
                  <a:schemeClr val="tx2"/>
                </a:solidFill>
                <a:latin typeface="+mn-lt"/>
              </a:rPr>
            </a:br>
            <a:r>
              <a:rPr lang="pl-PL" sz="2800" b="1" dirty="0">
                <a:solidFill>
                  <a:schemeClr val="tx2"/>
                </a:solidFill>
                <a:latin typeface="+mn-lt"/>
              </a:rPr>
              <a:t>przez Unię Europejską”  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Oznaczenie nie zastępuje konieczności </a:t>
            </a:r>
            <a:r>
              <a:rPr lang="pl-PL" sz="2800" b="1" dirty="0">
                <a:latin typeface="+mn-lt"/>
              </a:rPr>
              <a:t>poinformowania </a:t>
            </a:r>
            <a:br>
              <a:rPr lang="pl-PL" sz="2800" b="1" dirty="0">
                <a:latin typeface="+mn-lt"/>
              </a:rPr>
            </a:br>
            <a:r>
              <a:rPr lang="pl-PL" sz="2800" b="1" dirty="0">
                <a:latin typeface="+mn-lt"/>
              </a:rPr>
              <a:t>o wsparciu projektu w przekazie</a:t>
            </a:r>
            <a:r>
              <a:rPr lang="pl-PL" sz="2800" dirty="0">
                <a:latin typeface="+mn-lt"/>
              </a:rPr>
              <a:t>, który jest </a:t>
            </a:r>
            <a:r>
              <a:rPr lang="pl-PL" sz="2800" b="1" dirty="0">
                <a:solidFill>
                  <a:srgbClr val="0070C0"/>
                </a:solidFill>
                <a:latin typeface="+mn-lt"/>
              </a:rPr>
              <a:t>zawartością merytoryczną działania.</a:t>
            </a:r>
            <a:r>
              <a:rPr lang="pl-PL" sz="2800" dirty="0">
                <a:latin typeface="+mn-lt"/>
              </a:rPr>
              <a:t> </a:t>
            </a:r>
          </a:p>
          <a:p>
            <a:pPr marL="0" lvl="0" indent="0" defTabSz="357896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pl-PL" sz="2800" b="1" cap="small" dirty="0">
              <a:solidFill>
                <a:srgbClr val="0020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endParaRPr lang="pl-PL" sz="1000" dirty="0">
              <a:latin typeface="+mn-l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F2EA4A-09C7-417F-A368-F8A6C19D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67629"/>
            <a:ext cx="8640381" cy="575745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MATERIAŁY AUDIO</a:t>
            </a: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endParaRPr lang="pl-PL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2125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62B199-D96E-46CC-BEC3-A80816BA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837" y="359838"/>
            <a:ext cx="8640381" cy="864099"/>
          </a:xfrm>
        </p:spPr>
        <p:txBody>
          <a:bodyPr>
            <a:noAutofit/>
          </a:bodyPr>
          <a:lstStyle/>
          <a:p>
            <a:r>
              <a:rPr lang="pl-PL" dirty="0">
                <a:latin typeface="Open Sans" pitchFamily="2" charset="0"/>
                <a:cs typeface="Open Sans" pitchFamily="2" charset="0"/>
              </a:rPr>
              <a:t>Konsekwencje braku realizacji obowiązków. </a:t>
            </a:r>
            <a:br>
              <a:rPr lang="pl-PL" dirty="0">
                <a:latin typeface="Open Sans" pitchFamily="2" charset="0"/>
                <a:cs typeface="Open Sans" pitchFamily="2" charset="0"/>
              </a:rPr>
            </a:b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CFA45C-D444-4DEA-8701-C0126C286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837" y="1223937"/>
            <a:ext cx="9410946" cy="61563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400" dirty="0">
                <a:latin typeface="+mn-lt"/>
                <a:cs typeface="Open Sans" pitchFamily="2" charset="0"/>
              </a:rPr>
              <a:t>Korekta finansowa za naruszenie wymagań dotyczących obowiązków i promocji.</a:t>
            </a:r>
          </a:p>
          <a:p>
            <a:pPr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400" dirty="0">
                <a:latin typeface="+mn-lt"/>
              </a:rPr>
              <a:t>Instytucja Zarządzająca </a:t>
            </a:r>
            <a:r>
              <a:rPr lang="pl-PL" sz="3400" b="1" dirty="0">
                <a:latin typeface="+mn-lt"/>
              </a:rPr>
              <a:t>wzywa Beneficjenta do podjęcia działań zaradczych </a:t>
            </a:r>
            <a:r>
              <a:rPr lang="pl-PL" sz="3400" dirty="0">
                <a:latin typeface="+mn-lt"/>
              </a:rPr>
              <a:t>w terminie i na warunkach określonych w wezwaniu</a:t>
            </a:r>
            <a:endParaRPr lang="pl-PL" sz="3400" b="1" dirty="0">
              <a:solidFill>
                <a:srgbClr val="C00000"/>
              </a:solidFill>
              <a:latin typeface="+mn-lt"/>
              <a:cs typeface="Open Sans" pitchFamily="2" charset="0"/>
            </a:endParaRPr>
          </a:p>
          <a:p>
            <a:pPr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400" b="1" dirty="0">
                <a:solidFill>
                  <a:srgbClr val="C00000"/>
                </a:solidFill>
                <a:latin typeface="+mn-lt"/>
                <a:cs typeface="Open Sans" pitchFamily="2" charset="0"/>
              </a:rPr>
              <a:t>Maksymalna wielkość pomniejszenia za wszystkie uchybienia nie może przekroczyć 3% kwoty dofinansowania. </a:t>
            </a:r>
          </a:p>
          <a:p>
            <a:pPr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400" dirty="0">
                <a:latin typeface="+mn-lt"/>
                <a:cs typeface="Open Sans" pitchFamily="2" charset="0"/>
              </a:rPr>
              <a:t>Szczegóły w</a:t>
            </a:r>
            <a:r>
              <a:rPr lang="pl-PL" sz="3400" b="1" dirty="0">
                <a:solidFill>
                  <a:srgbClr val="C00000"/>
                </a:solidFill>
                <a:latin typeface="+mn-lt"/>
                <a:cs typeface="Open Sans" pitchFamily="2" charset="0"/>
              </a:rPr>
              <a:t> </a:t>
            </a:r>
            <a:r>
              <a:rPr lang="pl-PL" sz="3400" dirty="0">
                <a:latin typeface="+mn-lt"/>
                <a:cs typeface="Open Sans" pitchFamily="2" charset="0"/>
              </a:rPr>
              <a:t>załączniku do umowy pn. „Wykaz pomniejszenia wartości dofinansowania projektu w zakresie obowiązków promocyjnych”.</a:t>
            </a:r>
          </a:p>
          <a:p>
            <a:pPr marL="0" indent="0">
              <a:spcAft>
                <a:spcPts val="1800"/>
              </a:spcAft>
              <a:buNone/>
            </a:pPr>
            <a:endParaRPr lang="pl-PL" dirty="0">
              <a:latin typeface="Open Sans" pitchFamily="2" charset="0"/>
              <a:cs typeface="Open Sans" pitchFamily="2" charset="0"/>
            </a:endParaRPr>
          </a:p>
          <a:p>
            <a:pPr marL="0" indent="0">
              <a:spcAft>
                <a:spcPts val="1800"/>
              </a:spcAft>
              <a:buNone/>
            </a:pP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E6CC33C-5B46-42DE-A6E7-2516683DA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1506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 descr="Stawki pomniejszenia wartości dofinansowania ">
            <a:extLst>
              <a:ext uri="{FF2B5EF4-FFF2-40B4-BE49-F238E27FC236}">
                <a16:creationId xmlns:a16="http://schemas.microsoft.com/office/drawing/2014/main" id="{7DD91E1C-919F-4C02-AF34-B0614B0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2" y="379033"/>
            <a:ext cx="8640381" cy="683695"/>
          </a:xfrm>
        </p:spPr>
        <p:txBody>
          <a:bodyPr/>
          <a:lstStyle/>
          <a:p>
            <a:r>
              <a:rPr lang="pl-PL" dirty="0">
                <a:latin typeface="Open Sans" pitchFamily="2" charset="0"/>
                <a:cs typeface="Open Sans" pitchFamily="2" charset="0"/>
              </a:rPr>
              <a:t>Stawki pomniejszenia wartości dofinansowania </a:t>
            </a:r>
          </a:p>
        </p:txBody>
      </p:sp>
      <p:graphicFrame>
        <p:nvGraphicFramePr>
          <p:cNvPr id="6" name="Diagram 5" descr="Brak opisu projektu na stronie internetowej oraz stronach mediów społecznościowych lub brak informacji o otrzymaniu dofinansowania UE&#10;Nieumieszczenie tablicy/plakatu&#10;Niezorganizowanie wydarzenia lub niezaproszenie przedstawicieli KE - projekty o znaczeniu strategicznym &#10;i wartości 10 mln euro&#10;"/>
          <p:cNvGraphicFramePr/>
          <p:nvPr>
            <p:extLst/>
          </p:nvPr>
        </p:nvGraphicFramePr>
        <p:xfrm>
          <a:off x="379165" y="1259557"/>
          <a:ext cx="9933477" cy="5563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30EFC0F-C0C9-D247-482C-71B706A2DE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E792E-792F-C546-A20E-33988F1803FB}" type="slidenum">
              <a:rPr lang="en-PL" smtClean="0">
                <a:solidFill>
                  <a:srgbClr val="11306E"/>
                </a:solidFill>
              </a:rPr>
              <a:t>29</a:t>
            </a:fld>
            <a:endParaRPr lang="en-PL" dirty="0">
              <a:solidFill>
                <a:srgbClr val="113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9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638416-CDF5-464F-A2F5-F72577236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716" y="418119"/>
            <a:ext cx="8640381" cy="600658"/>
          </a:xfrm>
        </p:spPr>
        <p:txBody>
          <a:bodyPr/>
          <a:lstStyle/>
          <a:p>
            <a:r>
              <a:rPr lang="pl-PL" dirty="0"/>
              <a:t>O czym dziś porozmawiamy? (2)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7C176D-B45F-4406-A1CB-1FF123585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870" y="1024779"/>
            <a:ext cx="9920443" cy="600223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Wzory graficzne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Niezbędnik beneficjenta w realizacji działań informacyjno-promocyjnych w projektach dofinansowanych z Funduszy Europejskich</a:t>
            </a:r>
          </a:p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Dostępność w działaniach komunikacyjnych i prosty język</a:t>
            </a:r>
          </a:p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Gdzie szukać informacji?</a:t>
            </a:r>
          </a:p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Komunikacja i widoczność w praktyce – na co zwracać uwagę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przy realizacji projektu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l-PL" sz="2800" dirty="0"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18B2F8-F9FD-4A20-B270-49BFFF053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5355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A7251D-76F3-4C73-99C1-B6E6D4E1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467469"/>
            <a:ext cx="9067573" cy="136378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! Niezbędnik beneficjenta w realizacji działań informacyjno-promocyjnych w projektach dofinansowanych z Funduszy Europejskich !</a:t>
            </a:r>
          </a:p>
        </p:txBody>
      </p:sp>
      <p:pic>
        <p:nvPicPr>
          <p:cNvPr id="6" name="Symbol zastępczy zawartości 5" descr="Puzzle informacyjno-promocyjne">
            <a:extLst>
              <a:ext uri="{FF2B5EF4-FFF2-40B4-BE49-F238E27FC236}">
                <a16:creationId xmlns:a16="http://schemas.microsoft.com/office/drawing/2014/main" id="{21CD7622-B5E2-464F-8148-62AE281BD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6" y="2195661"/>
            <a:ext cx="7559535" cy="5194822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AF426EC-7B7F-423B-8C19-11BB6ECE6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0799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DE89ED-2D8C-4D4E-A95D-3CE5C21E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517967"/>
            <a:ext cx="9000520" cy="1080001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Prosty język w Internecie</a:t>
            </a:r>
            <a:br>
              <a:rPr lang="pl-PL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dirty="0">
                <a:solidFill>
                  <a:srgbClr val="0070C0"/>
                </a:solidFill>
              </a:rPr>
            </a:b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2A504A0-94D1-4655-834E-E80299D01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31</a:t>
            </a:fld>
            <a:endParaRPr lang="pl-PL" dirty="0"/>
          </a:p>
        </p:txBody>
      </p:sp>
      <p:pic>
        <p:nvPicPr>
          <p:cNvPr id="8" name="Symbol zastępczy zawartości 7" descr="Dziecko mówi i z jego ust wychodzą literki alfabetu">
            <a:extLst>
              <a:ext uri="{FF2B5EF4-FFF2-40B4-BE49-F238E27FC236}">
                <a16:creationId xmlns:a16="http://schemas.microsoft.com/office/drawing/2014/main" id="{143CF289-B666-4DB8-BCDA-D146D5FD16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75" y="1634256"/>
            <a:ext cx="6840661" cy="4263003"/>
          </a:xfrm>
        </p:spPr>
      </p:pic>
    </p:spTree>
    <p:extLst>
      <p:ext uri="{BB962C8B-B14F-4D97-AF65-F5344CB8AC3E}">
        <p14:creationId xmlns:p14="http://schemas.microsoft.com/office/powerpoint/2010/main" val="3617616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DE89ED-2D8C-4D4E-A95D-3CE5C21E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391578"/>
            <a:ext cx="9245597" cy="1329703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Dostępność w działaniach komunikacyjnych</a:t>
            </a:r>
            <a:br>
              <a:rPr lang="pl-PL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dirty="0">
                <a:solidFill>
                  <a:srgbClr val="0070C0"/>
                </a:solidFill>
              </a:rPr>
            </a:b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2A504A0-94D1-4655-834E-E80299D01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32</a:t>
            </a:fld>
            <a:endParaRPr lang="pl-PL" dirty="0"/>
          </a:p>
        </p:txBody>
      </p:sp>
      <p:pic>
        <p:nvPicPr>
          <p:cNvPr id="11" name="Symbol zastępczy zawartości 10" descr="Obrazek animowany na którym są dzieci sprawne i z niepełnosprawnością">
            <a:extLst>
              <a:ext uri="{FF2B5EF4-FFF2-40B4-BE49-F238E27FC236}">
                <a16:creationId xmlns:a16="http://schemas.microsoft.com/office/drawing/2014/main" id="{D3D5BD21-E298-4B11-89D1-D5D2114CB5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7" y="2411685"/>
            <a:ext cx="9245597" cy="3129662"/>
          </a:xfrm>
        </p:spPr>
      </p:pic>
    </p:spTree>
    <p:extLst>
      <p:ext uri="{BB962C8B-B14F-4D97-AF65-F5344CB8AC3E}">
        <p14:creationId xmlns:p14="http://schemas.microsoft.com/office/powerpoint/2010/main" val="287115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DF6B63-2E7A-4C9D-AD40-400805CC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251445"/>
            <a:ext cx="8640381" cy="1080001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Dostępność w formularzach zgłoszeniowych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D61919-0C65-4A43-A005-90B6F3933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5162400-0F99-4C98-8FAF-75EFF37F8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997" y="709151"/>
            <a:ext cx="5899291" cy="65990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id="{1445E01E-EFC0-4C5E-8684-4711F2FF5276}"/>
              </a:ext>
            </a:extLst>
          </p:cNvPr>
          <p:cNvSpPr/>
          <p:nvPr/>
        </p:nvSpPr>
        <p:spPr>
          <a:xfrm>
            <a:off x="916288" y="5292005"/>
            <a:ext cx="8246042" cy="17278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98213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0D66B1-48C5-497E-92C3-F3447833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992" y="502868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Przydatne strony internetowe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895FA7-39D6-4703-B1E2-07CA8F21D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426" y="1667059"/>
            <a:ext cx="9217024" cy="2232248"/>
          </a:xfrm>
        </p:spPr>
        <p:txBody>
          <a:bodyPr>
            <a:normAutofit/>
          </a:bodyPr>
          <a:lstStyle/>
          <a:p>
            <a:pPr marL="103614" indent="-342900">
              <a:lnSpc>
                <a:spcPts val="2635"/>
              </a:lnSpc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latin typeface="Arial"/>
                <a:cs typeface="Arial"/>
              </a:rPr>
              <a:t>Portal</a:t>
            </a:r>
            <a:r>
              <a:rPr lang="pl-PL" sz="2400" b="1" spc="-15" dirty="0">
                <a:latin typeface="Arial"/>
                <a:cs typeface="Arial"/>
              </a:rPr>
              <a:t> </a:t>
            </a:r>
            <a:r>
              <a:rPr lang="pl-PL" sz="2400" b="1" dirty="0">
                <a:latin typeface="Arial"/>
                <a:cs typeface="Arial"/>
              </a:rPr>
              <a:t>Funduszy</a:t>
            </a:r>
            <a:r>
              <a:rPr lang="pl-PL" sz="2400" b="1" spc="-20" dirty="0">
                <a:latin typeface="Arial"/>
                <a:cs typeface="Arial"/>
              </a:rPr>
              <a:t> </a:t>
            </a:r>
            <a:r>
              <a:rPr lang="pl-PL" sz="2400" b="1" dirty="0">
                <a:latin typeface="Arial"/>
                <a:cs typeface="Arial"/>
              </a:rPr>
              <a:t>Europejskich: </a:t>
            </a:r>
            <a:r>
              <a:rPr lang="pl-PL" sz="24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www.funduszeeuropejskie.gov.pl</a:t>
            </a:r>
            <a:endParaRPr lang="pl-PL" sz="2400" dirty="0">
              <a:latin typeface="Arial"/>
              <a:cs typeface="Arial"/>
            </a:endParaRPr>
          </a:p>
          <a:p>
            <a:pPr marL="0" indent="0">
              <a:lnSpc>
                <a:spcPts val="2395"/>
              </a:lnSpc>
              <a:buNone/>
            </a:pPr>
            <a:r>
              <a:rPr lang="pl-PL" sz="2400" dirty="0">
                <a:latin typeface="Arial"/>
                <a:cs typeface="Arial"/>
              </a:rPr>
              <a:t>(w</a:t>
            </a:r>
            <a:r>
              <a:rPr lang="pl-PL" sz="2400" spc="-20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zakładce Poznaj</a:t>
            </a:r>
            <a:r>
              <a:rPr lang="pl-PL" sz="2400" spc="-15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Fundusze Europejskie 2021</a:t>
            </a:r>
            <a:r>
              <a:rPr lang="pl-PL" sz="2400" spc="5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–</a:t>
            </a:r>
            <a:r>
              <a:rPr lang="pl-PL" sz="2400" spc="-25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2027</a:t>
            </a:r>
            <a:r>
              <a:rPr lang="pl-PL" sz="2400" spc="-10" dirty="0">
                <a:latin typeface="Arial"/>
                <a:cs typeface="Arial"/>
              </a:rPr>
              <a:t> </a:t>
            </a:r>
            <a:r>
              <a:rPr lang="pl-PL" sz="2400" spc="-50" dirty="0">
                <a:latin typeface="Wingdings"/>
                <a:cs typeface="Wingdings"/>
              </a:rPr>
              <a:t></a:t>
            </a:r>
            <a:endParaRPr lang="pl-PL" sz="2400" dirty="0">
              <a:latin typeface="Wingdings"/>
              <a:cs typeface="Wingdings"/>
            </a:endParaRPr>
          </a:p>
          <a:p>
            <a:pPr marL="0" indent="0">
              <a:lnSpc>
                <a:spcPts val="2405"/>
              </a:lnSpc>
              <a:buNone/>
            </a:pPr>
            <a:r>
              <a:rPr lang="pl-PL" sz="2400" dirty="0">
                <a:latin typeface="Arial"/>
                <a:cs typeface="Arial"/>
              </a:rPr>
              <a:t>Prawo</a:t>
            </a:r>
            <a:r>
              <a:rPr lang="pl-PL" sz="2400" spc="-10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i</a:t>
            </a:r>
            <a:r>
              <a:rPr lang="pl-PL" sz="2400" spc="-20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dokumenty </a:t>
            </a:r>
            <a:r>
              <a:rPr lang="pl-PL" sz="2400" dirty="0">
                <a:latin typeface="Wingdings"/>
                <a:cs typeface="Wingdings"/>
              </a:rPr>
              <a:t></a:t>
            </a:r>
            <a:r>
              <a:rPr lang="pl-PL" sz="2400" spc="60" dirty="0">
                <a:latin typeface="Times New Roman"/>
                <a:cs typeface="Times New Roman"/>
              </a:rPr>
              <a:t> </a:t>
            </a:r>
            <a:r>
              <a:rPr lang="pl-PL" sz="2400" spc="-10" dirty="0">
                <a:latin typeface="Arial"/>
                <a:cs typeface="Arial"/>
              </a:rPr>
              <a:t>Komunikacja) </a:t>
            </a:r>
            <a:r>
              <a:rPr lang="pl-PL" sz="2400" b="1" dirty="0">
                <a:latin typeface="Arial"/>
                <a:cs typeface="Arial"/>
              </a:rPr>
              <a:t>oraz</a:t>
            </a:r>
            <a:r>
              <a:rPr lang="pl-PL" sz="2400" b="1" spc="-25" dirty="0">
                <a:latin typeface="Arial"/>
                <a:cs typeface="Arial"/>
              </a:rPr>
              <a:t> </a:t>
            </a:r>
            <a:r>
              <a:rPr lang="pl-PL" sz="2400" b="1" dirty="0">
                <a:latin typeface="Arial"/>
                <a:cs typeface="Arial"/>
              </a:rPr>
              <a:t>na</a:t>
            </a:r>
            <a:r>
              <a:rPr lang="pl-PL" sz="2400" b="1" spc="-25" dirty="0">
                <a:latin typeface="Arial"/>
                <a:cs typeface="Arial"/>
              </a:rPr>
              <a:t> </a:t>
            </a:r>
            <a:r>
              <a:rPr lang="pl-PL" sz="2400" b="1" dirty="0">
                <a:latin typeface="Arial"/>
                <a:cs typeface="Arial"/>
              </a:rPr>
              <a:t>stronach</a:t>
            </a:r>
            <a:r>
              <a:rPr lang="pl-PL" sz="2400" b="1" spc="-15" dirty="0">
                <a:latin typeface="Arial"/>
                <a:cs typeface="Arial"/>
              </a:rPr>
              <a:t> </a:t>
            </a:r>
            <a:r>
              <a:rPr lang="pl-PL" sz="2400" b="1" dirty="0">
                <a:latin typeface="Arial"/>
                <a:cs typeface="Arial"/>
              </a:rPr>
              <a:t>internetowych</a:t>
            </a:r>
            <a:r>
              <a:rPr lang="pl-PL" sz="2400" b="1" spc="-25" dirty="0">
                <a:latin typeface="Arial"/>
                <a:cs typeface="Arial"/>
              </a:rPr>
              <a:t> </a:t>
            </a:r>
            <a:r>
              <a:rPr lang="pl-PL" sz="2400" b="1" spc="-10" dirty="0">
                <a:latin typeface="Arial"/>
                <a:cs typeface="Arial"/>
              </a:rPr>
              <a:t>programów.</a:t>
            </a:r>
            <a:endParaRPr lang="pl-PL" sz="2400" dirty="0">
              <a:latin typeface="Arial"/>
              <a:cs typeface="Arial"/>
            </a:endParaRPr>
          </a:p>
          <a:p>
            <a:endParaRPr lang="pl-PL" dirty="0"/>
          </a:p>
        </p:txBody>
      </p:sp>
      <p:pic>
        <p:nvPicPr>
          <p:cNvPr id="7" name="Symbol zastępczy zawartości 6" descr="Obraz przedstawia ekran komputera oraz ekran komórki na którym jest główna strona witryny o adresie www.rpo.pomorskie.eu">
            <a:extLst>
              <a:ext uri="{FF2B5EF4-FFF2-40B4-BE49-F238E27FC236}">
                <a16:creationId xmlns:a16="http://schemas.microsoft.com/office/drawing/2014/main" id="{F794F981-9616-44A3-856E-7AD023467B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22" y="3899307"/>
            <a:ext cx="6480720" cy="3409613"/>
          </a:xfr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B6C8DAE-1A51-4876-ADE1-3D4674CA06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0644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8037AD-788F-486C-90B4-F6FA6235E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19" y="469475"/>
            <a:ext cx="9073008" cy="756063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Komunikacja – FEP 2021-2027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AC3E45-3B89-4E52-9742-7E4970357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26" y="1448393"/>
            <a:ext cx="9361040" cy="532859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Strona internetowa FEP 2021-2027: </a:t>
            </a:r>
            <a:r>
              <a:rPr lang="pl-PL" sz="2800" u="sng" dirty="0">
                <a:solidFill>
                  <a:srgbClr val="0070C0"/>
                </a:solidFill>
                <a:latin typeface="+mn-lt"/>
              </a:rPr>
              <a:t>funduszeuepomorskie.pl </a:t>
            </a:r>
          </a:p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rgbClr val="C00000"/>
                </a:solidFill>
                <a:latin typeface="+mn-lt"/>
              </a:rPr>
              <a:t>Newsletter: </a:t>
            </a:r>
            <a:r>
              <a:rPr lang="pl-PL" sz="2800" dirty="0">
                <a:latin typeface="+mn-lt"/>
                <a:hlinkClick r:id="rId2"/>
              </a:rPr>
              <a:t>https://funduszeuepomorskie.pl/newsletter</a:t>
            </a:r>
            <a:endParaRPr lang="pl-PL" sz="2800" dirty="0">
              <a:latin typeface="+mn-lt"/>
            </a:endParaRPr>
          </a:p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rgbClr val="C00000"/>
                </a:solidFill>
                <a:latin typeface="+mn-lt"/>
              </a:rPr>
              <a:t>Facebook: Fundusze Europejskie dla Pomorza</a:t>
            </a:r>
            <a:r>
              <a:rPr lang="pl-PL" sz="2800" dirty="0">
                <a:latin typeface="+mn-lt"/>
              </a:rPr>
              <a:t> </a:t>
            </a:r>
            <a:r>
              <a:rPr lang="pl-PL" sz="2800" dirty="0">
                <a:latin typeface="+mn-lt"/>
                <a:hlinkClick r:id="rId3"/>
              </a:rPr>
              <a:t>https://www.facebook.com/pomorskiewunii</a:t>
            </a:r>
            <a:r>
              <a:rPr lang="pl-PL" sz="2800" dirty="0">
                <a:latin typeface="+mn-lt"/>
              </a:rPr>
              <a:t> </a:t>
            </a:r>
          </a:p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rgbClr val="C00000"/>
                </a:solidFill>
                <a:latin typeface="+mn-lt"/>
              </a:rPr>
              <a:t>Instagram: Fundusze Europejskie dla Pomorza </a:t>
            </a:r>
            <a:br>
              <a:rPr lang="pl-PL" sz="2800" dirty="0">
                <a:solidFill>
                  <a:srgbClr val="FF0000"/>
                </a:solidFill>
                <a:latin typeface="+mn-lt"/>
              </a:rPr>
            </a:br>
            <a:r>
              <a:rPr lang="pl-PL" sz="2800" dirty="0">
                <a:latin typeface="+mn-lt"/>
              </a:rPr>
              <a:t>(Pomorskie w Unii)</a:t>
            </a:r>
          </a:p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Korespondencja do </a:t>
            </a:r>
            <a:r>
              <a:rPr lang="pl-PL" sz="2800" dirty="0" err="1">
                <a:latin typeface="+mn-lt"/>
              </a:rPr>
              <a:t>jst</a:t>
            </a:r>
            <a:r>
              <a:rPr lang="pl-PL" sz="2800" dirty="0">
                <a:latin typeface="+mn-lt"/>
              </a:rPr>
              <a:t>: E-PUAP, e-mail, korespondencja listowna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17BDD3-0889-4A65-9892-189B968B3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293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AC36FF-D5C8-47F4-870D-72F0F7AA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384774"/>
            <a:ext cx="8640381" cy="1080001"/>
          </a:xfrm>
        </p:spPr>
        <p:txBody>
          <a:bodyPr>
            <a:normAutofit/>
          </a:bodyPr>
          <a:lstStyle/>
          <a:p>
            <a:r>
              <a:rPr lang="pl-PL" sz="3000" dirty="0">
                <a:latin typeface="+mn-lt"/>
              </a:rPr>
              <a:t>Portal programu Fundusze Europejskie dla Pomorza 2021-2027 </a:t>
            </a:r>
            <a:r>
              <a:rPr lang="pl-PL" sz="300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pl-PL" sz="3000" dirty="0">
                <a:solidFill>
                  <a:srgbClr val="00B0F0"/>
                </a:solidFill>
                <a:latin typeface="+mn-lt"/>
              </a:rPr>
              <a:t>funduszeuepomorskie.pl </a:t>
            </a:r>
            <a:endParaRPr lang="pl-PL" sz="3000" dirty="0"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9BF87DF-537E-48F2-8EFA-6180AD2A74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36</a:t>
            </a:fld>
            <a:endParaRPr lang="pl-PL" dirty="0"/>
          </a:p>
        </p:txBody>
      </p:sp>
      <p:pic>
        <p:nvPicPr>
          <p:cNvPr id="8" name="Symbol zastępczy zawartości 7" descr="Widok strony startowej dla programu Fundusze Europejskie dla Pomorza 2021-2027 o adresie www.funduszeuepomorskie.pl">
            <a:extLst>
              <a:ext uri="{FF2B5EF4-FFF2-40B4-BE49-F238E27FC236}">
                <a16:creationId xmlns:a16="http://schemas.microsoft.com/office/drawing/2014/main" id="{97FBC4F8-9EFE-4D54-B6F2-4DDFFF566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0" y="1547589"/>
            <a:ext cx="9973066" cy="5017698"/>
          </a:xfrm>
        </p:spPr>
      </p:pic>
    </p:spTree>
    <p:extLst>
      <p:ext uri="{BB962C8B-B14F-4D97-AF65-F5344CB8AC3E}">
        <p14:creationId xmlns:p14="http://schemas.microsoft.com/office/powerpoint/2010/main" val="1162546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4F19CF-72CA-4FC8-A6BF-4DC93E1C5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86" y="397229"/>
            <a:ext cx="8640381" cy="1080001"/>
          </a:xfrm>
        </p:spPr>
        <p:txBody>
          <a:bodyPr/>
          <a:lstStyle/>
          <a:p>
            <a:r>
              <a:rPr lang="pl-PL" dirty="0"/>
              <a:t>Zasady promowania projektów FEP 2021-2027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9C44B28-033B-4405-9BCF-F43DEE55E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37</a:t>
            </a:fld>
            <a:endParaRPr lang="pl-PL" dirty="0"/>
          </a:p>
        </p:txBody>
      </p:sp>
      <p:pic>
        <p:nvPicPr>
          <p:cNvPr id="6" name="Symbol zastępczy zawartości 5" descr="Zrzut ze strony funduszeuepomorskie.pl dotyczący zasad promowania projektów">
            <a:extLst>
              <a:ext uri="{FF2B5EF4-FFF2-40B4-BE49-F238E27FC236}">
                <a16:creationId xmlns:a16="http://schemas.microsoft.com/office/drawing/2014/main" id="{8FA3A33A-259C-42BE-A272-FE6974121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5" y="1197036"/>
            <a:ext cx="10238982" cy="5406863"/>
          </a:xfrm>
        </p:spPr>
      </p:pic>
    </p:spTree>
    <p:extLst>
      <p:ext uri="{BB962C8B-B14F-4D97-AF65-F5344CB8AC3E}">
        <p14:creationId xmlns:p14="http://schemas.microsoft.com/office/powerpoint/2010/main" val="1194525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8BD349-E231-4CB3-A5EE-EBBA022A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152" y="472681"/>
            <a:ext cx="9793087" cy="595093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+mn-lt"/>
              </a:rPr>
              <a:t>Sieć Punktów Informacyjnych Funduszy Europejskich (1) – pomorskie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D1CEF7-80F2-47C8-A633-C79EDBB8C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6613" y="1252685"/>
            <a:ext cx="9431862" cy="577967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b="1" dirty="0">
                <a:latin typeface="+mn-lt"/>
              </a:rPr>
              <a:t>Główny Punkt Informacyjny Funduszy Europejskich w Gdańsku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ul. Augustyńskiego 1, 80-819 Gdańsk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tel. 58 32 68 147, 58 32 68 148, 58 32 68 152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e-mail: </a:t>
            </a:r>
            <a:r>
              <a:rPr lang="pl-PL" sz="2800" u="sng" dirty="0">
                <a:latin typeface="+mn-lt"/>
                <a:hlinkClick r:id="rId2"/>
              </a:rPr>
              <a:t>pife.gdansk@pomorskie.eu</a:t>
            </a:r>
            <a:r>
              <a:rPr lang="pl-PL" sz="2800" dirty="0">
                <a:latin typeface="+mn-lt"/>
              </a:rPr>
              <a:t>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Czynny: poniedziałek 8:00-18:00, wtorek – piątek 8:00-16:00 </a:t>
            </a:r>
          </a:p>
          <a:p>
            <a:pPr marL="0" indent="0">
              <a:lnSpc>
                <a:spcPct val="134000"/>
              </a:lnSpc>
              <a:buNone/>
            </a:pPr>
            <a:endParaRPr lang="pl-PL" sz="2800" dirty="0">
              <a:latin typeface="+mn-lt"/>
            </a:endParaRPr>
          </a:p>
          <a:p>
            <a:pPr>
              <a:lnSpc>
                <a:spcPct val="13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b="1" dirty="0">
                <a:latin typeface="+mn-lt"/>
              </a:rPr>
              <a:t>Lokalny Punkt Informacyjny Funduszy Europejskich w Chojnicach</a:t>
            </a:r>
            <a:br>
              <a:rPr lang="pl-PL" sz="2800" b="1" dirty="0">
                <a:latin typeface="+mn-lt"/>
              </a:rPr>
            </a:br>
            <a:r>
              <a:rPr lang="pl-PL" sz="2800" dirty="0">
                <a:latin typeface="+mn-lt"/>
              </a:rPr>
              <a:t>ul. 31 Stycznia 56a, 89-600 Chojnice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tel. +48 536 376 207, + 48 536 278 316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e-mail: </a:t>
            </a:r>
            <a:r>
              <a:rPr lang="pl-PL" sz="2800" u="sng" dirty="0">
                <a:latin typeface="+mn-lt"/>
                <a:hlinkClick r:id="rId3"/>
              </a:rPr>
              <a:t>pife.chojnice@lgdzc.pl</a:t>
            </a:r>
            <a:br>
              <a:rPr lang="pl-PL" sz="2800" u="sng" dirty="0">
                <a:latin typeface="+mn-lt"/>
              </a:rPr>
            </a:br>
            <a:r>
              <a:rPr lang="pl-PL" sz="2800" dirty="0">
                <a:latin typeface="+mn-lt"/>
              </a:rPr>
              <a:t>Czynny: poniedziałek 7:00-17:00, wtorek – piątek 7:00-15:00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4816E1C-9871-490E-B0FC-7749C6E8F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1746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8BD349-E231-4CB3-A5EE-EBBA022A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409118"/>
            <a:ext cx="9793087" cy="595093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+mn-lt"/>
              </a:rPr>
              <a:t>Sieć Punktów Informacyjnych Funduszy Europejskich (2) – pomorskie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C75E52-00E5-47C5-AD44-148E5B169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09" y="1257908"/>
            <a:ext cx="10117145" cy="550823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600" b="1" dirty="0">
                <a:latin typeface="+mn-lt"/>
              </a:rPr>
              <a:t>Lokalny Punkt Informacyjny Funduszy Europejskich w Malborku</a:t>
            </a:r>
            <a:br>
              <a:rPr lang="pl-PL" sz="2600" dirty="0">
                <a:latin typeface="+mn-lt"/>
              </a:rPr>
            </a:br>
            <a:r>
              <a:rPr lang="pl-PL" sz="2600" dirty="0">
                <a:latin typeface="+mn-lt"/>
              </a:rPr>
              <a:t>ul. Grunwaldzka 22/2, 82-200 Malbork</a:t>
            </a:r>
            <a:br>
              <a:rPr lang="pl-PL" sz="2600" dirty="0">
                <a:latin typeface="+mn-lt"/>
              </a:rPr>
            </a:br>
            <a:r>
              <a:rPr lang="pl-PL" sz="2600" dirty="0">
                <a:latin typeface="+mn-lt"/>
              </a:rPr>
              <a:t>tel.: +48 665 333 780, +48 665 333 790</a:t>
            </a:r>
            <a:br>
              <a:rPr lang="pl-PL" sz="2600" dirty="0">
                <a:latin typeface="+mn-lt"/>
              </a:rPr>
            </a:br>
            <a:r>
              <a:rPr lang="pl-PL" sz="2600" dirty="0">
                <a:latin typeface="+mn-lt"/>
              </a:rPr>
              <a:t>e-mail: </a:t>
            </a:r>
            <a:r>
              <a:rPr lang="pl-PL" sz="2600" u="sng" dirty="0">
                <a:latin typeface="+mn-lt"/>
                <a:hlinkClick r:id="rId2"/>
              </a:rPr>
              <a:t>pife.malbork@koloryzycia.org.pl</a:t>
            </a:r>
            <a:br>
              <a:rPr lang="pl-PL" sz="2600" u="sng" dirty="0">
                <a:latin typeface="+mn-lt"/>
              </a:rPr>
            </a:br>
            <a:r>
              <a:rPr lang="pl-PL" sz="2600" dirty="0">
                <a:latin typeface="+mn-lt"/>
              </a:rPr>
              <a:t>Czynny: poniedziałek 8:00-18:00, wtorek – piątek 8:00-16:00 </a:t>
            </a:r>
          </a:p>
          <a:p>
            <a:pPr marL="0" indent="0">
              <a:lnSpc>
                <a:spcPct val="114000"/>
              </a:lnSpc>
              <a:buNone/>
            </a:pPr>
            <a:endParaRPr lang="pl-PL" sz="2600" dirty="0">
              <a:latin typeface="+mn-lt"/>
            </a:endParaRPr>
          </a:p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600" b="1" dirty="0">
                <a:latin typeface="+mn-lt"/>
              </a:rPr>
              <a:t>Lokalny Punkt Informacyjny Funduszy Europejskich w Słupsku</a:t>
            </a:r>
            <a:br>
              <a:rPr lang="pl-PL" sz="2600" dirty="0">
                <a:latin typeface="+mn-lt"/>
              </a:rPr>
            </a:br>
            <a:r>
              <a:rPr lang="pl-PL" sz="2600" dirty="0">
                <a:latin typeface="+mn-lt"/>
              </a:rPr>
              <a:t>ul. Portowa 13B, 76-200 Słupsk</a:t>
            </a:r>
            <a:br>
              <a:rPr lang="pl-PL" sz="2600" dirty="0">
                <a:latin typeface="+mn-lt"/>
              </a:rPr>
            </a:br>
            <a:r>
              <a:rPr lang="pl-PL" sz="2600" dirty="0">
                <a:latin typeface="+mn-lt"/>
              </a:rPr>
              <a:t>tel. 59 714 18 44, 59 714 18 45</a:t>
            </a:r>
            <a:br>
              <a:rPr lang="pl-PL" sz="2600" dirty="0">
                <a:latin typeface="+mn-lt"/>
              </a:rPr>
            </a:br>
            <a:r>
              <a:rPr lang="pl-PL" sz="2600" dirty="0">
                <a:latin typeface="+mn-lt"/>
              </a:rPr>
              <a:t>e-mail: </a:t>
            </a:r>
            <a:r>
              <a:rPr lang="pl-PL" sz="2600" u="sng" dirty="0">
                <a:latin typeface="+mn-lt"/>
                <a:hlinkClick r:id="rId3"/>
              </a:rPr>
              <a:t>pife.slupsk@arp.gda.pl</a:t>
            </a:r>
            <a:br>
              <a:rPr lang="pl-PL" sz="2600" u="sng" dirty="0">
                <a:latin typeface="+mn-lt"/>
              </a:rPr>
            </a:br>
            <a:r>
              <a:rPr lang="pl-PL" sz="2600" dirty="0">
                <a:latin typeface="+mn-lt"/>
              </a:rPr>
              <a:t>Czynny: poniedziałek 8:00-18:00, wtorek – piątek 8:00-16:00</a:t>
            </a:r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4816E1C-9871-490E-B0FC-7749C6E8F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404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C7797B-C01B-4989-B078-5C8CF7F3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719761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002060"/>
                </a:solidFill>
              </a:rPr>
              <a:t>Identyfikacja wizualna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7137310-6397-4818-8AFC-9496EE89E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6" name="Symbol zastępczy zawartości 5" descr="Znak Fundusze Europejskie">
            <a:extLst>
              <a:ext uri="{FF2B5EF4-FFF2-40B4-BE49-F238E27FC236}">
                <a16:creationId xmlns:a16="http://schemas.microsoft.com/office/drawing/2014/main" id="{FF5FF078-F191-496E-8D3A-876FCF3726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5546" y="2293624"/>
            <a:ext cx="1657648" cy="3286214"/>
          </a:xfrm>
          <a:prstGeom prst="rect">
            <a:avLst/>
          </a:prstGeom>
        </p:spPr>
      </p:pic>
      <p:pic>
        <p:nvPicPr>
          <p:cNvPr id="9" name="Symbol zastępczy zawartości 8" descr="Flaga Unii Europejskiej">
            <a:extLst>
              <a:ext uri="{FF2B5EF4-FFF2-40B4-BE49-F238E27FC236}">
                <a16:creationId xmlns:a16="http://schemas.microsoft.com/office/drawing/2014/main" id="{DAECA914-10C6-40A2-99D3-E0227DF51D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5946" y="2735701"/>
            <a:ext cx="3265806" cy="21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58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5A2DAF-0A88-4BCB-89DD-B6D38B6A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41" y="510696"/>
            <a:ext cx="9649072" cy="1080001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solidFill>
                  <a:srgbClr val="C00000"/>
                </a:solidFill>
                <a:latin typeface="+mn-lt"/>
              </a:rPr>
              <a:t>Komunikacja i widoczność w praktyce – </a:t>
            </a:r>
            <a:br>
              <a:rPr lang="pl-PL" sz="4000" dirty="0">
                <a:solidFill>
                  <a:srgbClr val="C00000"/>
                </a:solidFill>
                <a:latin typeface="+mn-lt"/>
              </a:rPr>
            </a:br>
            <a:r>
              <a:rPr lang="pl-PL" sz="4000" dirty="0">
                <a:solidFill>
                  <a:srgbClr val="C00000"/>
                </a:solidFill>
                <a:latin typeface="+mn-lt"/>
              </a:rPr>
              <a:t>na co zwracać uwagę przy realizacji projektu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 descr="Narzędzia komunikacyjne w chmurze">
            <a:extLst>
              <a:ext uri="{FF2B5EF4-FFF2-40B4-BE49-F238E27FC236}">
                <a16:creationId xmlns:a16="http://schemas.microsoft.com/office/drawing/2014/main" id="{474756B4-2D84-4FAC-92BD-0A66CD7CA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23" y="1979613"/>
            <a:ext cx="8317366" cy="4679950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F7BADB-9C39-4C1C-8879-E5C5068AE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8343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EC4601-1E69-41D8-8136-68579E040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 wspólnej tablicy</a:t>
            </a:r>
          </a:p>
        </p:txBody>
      </p:sp>
      <p:pic>
        <p:nvPicPr>
          <p:cNvPr id="9" name="Symbol zastępczy zawartości 8" descr="Wspólna tablica informacyjna dla projektów dofinansowanych z Funduszy Europejskich 2021-2027">
            <a:extLst>
              <a:ext uri="{FF2B5EF4-FFF2-40B4-BE49-F238E27FC236}">
                <a16:creationId xmlns:a16="http://schemas.microsoft.com/office/drawing/2014/main" id="{5E1BA118-B835-4D61-8DF5-5A5BD8E33C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691605"/>
            <a:ext cx="8640381" cy="4649215"/>
          </a:xfr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485966A-DAD4-49C4-B180-F1147F00EF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5474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7FA767-B373-4626-A263-A2716C0B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02" y="553543"/>
            <a:ext cx="8640381" cy="1080001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C00000"/>
                </a:solidFill>
                <a:latin typeface="+mn-lt"/>
              </a:rPr>
              <a:t>Kampanie informacyjne programu Fundusze Europejskie dla Pomorza 2021-2027</a:t>
            </a:r>
          </a:p>
        </p:txBody>
      </p:sp>
      <p:pic>
        <p:nvPicPr>
          <p:cNvPr id="6" name="Symbol zastępczy zawartości 5" descr="Ikonki kampanii informacyjnej w różnych mediach">
            <a:extLst>
              <a:ext uri="{FF2B5EF4-FFF2-40B4-BE49-F238E27FC236}">
                <a16:creationId xmlns:a16="http://schemas.microsoft.com/office/drawing/2014/main" id="{34C410CD-D630-4C6E-898E-2B51C9177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96" y="1691315"/>
            <a:ext cx="5112858" cy="5112858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6375F5-D4DB-490B-BFDD-0D477964EB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0662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196492-D2C0-4413-903C-85C34A6B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9" y="467469"/>
            <a:ext cx="9709268" cy="936104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rgbClr val="FF0000"/>
                </a:solidFill>
                <a:latin typeface="+mn-lt"/>
              </a:rPr>
              <a:t>Dokumentowanie działań informacyjnych i promocyjnych prowadzonych w ramach projektu (1)</a:t>
            </a:r>
            <a:br>
              <a:rPr lang="pl-PL" sz="1800" dirty="0">
                <a:latin typeface="+mn-lt"/>
              </a:rPr>
            </a:br>
            <a:endParaRPr lang="pl-PL" sz="1800" dirty="0"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6E9BB7-8BF7-4140-A36B-C4F08E6561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43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B0CEB25-B429-49B0-BE87-137A55FB5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827" y="1774868"/>
            <a:ext cx="585614" cy="56480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72996E5-00D2-4BF4-9AF3-9328B6E1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226" y="1749427"/>
            <a:ext cx="585614" cy="57773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A9C71EC-997B-4E2E-8D5F-CBB2EB01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938" y="2433003"/>
            <a:ext cx="3537149" cy="4586833"/>
          </a:xfrm>
          <a:prstGeom prst="rect">
            <a:avLst/>
          </a:prstGeom>
        </p:spPr>
      </p:pic>
      <p:pic>
        <p:nvPicPr>
          <p:cNvPr id="3074" name="Picture 2" descr="10adc472-e4ac-45b9-b33a-453466ded6b9@pomorskie">
            <a:extLst>
              <a:ext uri="{FF2B5EF4-FFF2-40B4-BE49-F238E27FC236}">
                <a16:creationId xmlns:a16="http://schemas.microsoft.com/office/drawing/2014/main" id="{E85295FA-D504-441B-8FB0-862E178CB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6" y="2542015"/>
            <a:ext cx="5760640" cy="436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740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4939C7-2871-4F43-98E4-9A0DFDAF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838"/>
            <a:ext cx="8640381" cy="1080001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Dokumentowanie działań informacyjnych i promocyjnych prowadzonych w ramach projektu (2)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238AAAA-959C-479F-A41E-05A87A5DD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44</a:t>
            </a:fld>
            <a:endParaRPr lang="pl-PL" dirty="0"/>
          </a:p>
        </p:txBody>
      </p:sp>
      <p:pic>
        <p:nvPicPr>
          <p:cNvPr id="2050" name="Picture 2" descr="e96c838a-9664-42b3-81e2-6738c38e468b@pomorskie">
            <a:extLst>
              <a:ext uri="{FF2B5EF4-FFF2-40B4-BE49-F238E27FC236}">
                <a16:creationId xmlns:a16="http://schemas.microsoft.com/office/drawing/2014/main" id="{8C255A05-152D-4C09-8E9D-6751BB8B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06" y="1815333"/>
            <a:ext cx="6604799" cy="500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521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E53673-A52F-4873-9E0E-F18F660B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971525"/>
            <a:ext cx="8640381" cy="654532"/>
          </a:xfrm>
        </p:spPr>
        <p:txBody>
          <a:bodyPr>
            <a:normAutofit/>
          </a:bodyPr>
          <a:lstStyle/>
          <a:p>
            <a:r>
              <a:rPr lang="pl-PL" sz="4800" dirty="0">
                <a:latin typeface="+mn-lt"/>
              </a:rPr>
              <a:t>PYTANIA?</a:t>
            </a:r>
          </a:p>
        </p:txBody>
      </p:sp>
      <p:pic>
        <p:nvPicPr>
          <p:cNvPr id="6" name="Symbol zastępczy zawartości 5" descr="Biały ludzik z komiksu siedzi na czerwonym znaku zapytania">
            <a:extLst>
              <a:ext uri="{FF2B5EF4-FFF2-40B4-BE49-F238E27FC236}">
                <a16:creationId xmlns:a16="http://schemas.microsoft.com/office/drawing/2014/main" id="{52AEECF3-B827-4273-A842-A5B3E7E29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19" y="1704082"/>
            <a:ext cx="6335638" cy="4151510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B99B97-4DA3-47D9-AC61-B5F21F8F0E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7943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5506" y="3995861"/>
            <a:ext cx="7920115" cy="10877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Dziękujemy za uwagę</a:t>
            </a:r>
            <a:br>
              <a:rPr lang="pl-PL" altLang="pl-PL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700" dirty="0"/>
          </a:p>
        </p:txBody>
      </p:sp>
    </p:spTree>
    <p:extLst>
      <p:ext uri="{BB962C8B-B14F-4D97-AF65-F5344CB8AC3E}">
        <p14:creationId xmlns:p14="http://schemas.microsoft.com/office/powerpoint/2010/main" val="2417098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E2E660-F257-4507-9440-5626FA64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56447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/>
              <a:t>Normy prawne</a:t>
            </a:r>
          </a:p>
        </p:txBody>
      </p:sp>
      <p:pic>
        <p:nvPicPr>
          <p:cNvPr id="6" name="Symbol zastępczy zawartości 5" descr="Stos teczek z dokumentami">
            <a:extLst>
              <a:ext uri="{FF2B5EF4-FFF2-40B4-BE49-F238E27FC236}">
                <a16:creationId xmlns:a16="http://schemas.microsoft.com/office/drawing/2014/main" id="{48CC3FA9-1DB0-4607-9BCE-1464401AB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99" y="1660525"/>
            <a:ext cx="7020627" cy="4679950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EB2EE4-032F-4A03-A7CF-C5BC8F136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372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828EB1-8506-4323-89EE-27A9B9B4E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73608"/>
            <a:ext cx="8640381" cy="1080001"/>
          </a:xfrm>
        </p:spPr>
        <p:txBody>
          <a:bodyPr/>
          <a:lstStyle/>
          <a:p>
            <a:r>
              <a:rPr lang="pl-PL" sz="3200" dirty="0">
                <a:latin typeface="+mn-lt"/>
              </a:rPr>
              <a:t>DOKUMENTY (1)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0C5ADC-8590-43CD-A7E7-2A647B900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62" y="1259557"/>
            <a:ext cx="9577064" cy="5940280"/>
          </a:xfrm>
        </p:spPr>
        <p:txBody>
          <a:bodyPr>
            <a:normAutofit fontScale="70000" lnSpcReduction="20000"/>
          </a:bodyPr>
          <a:lstStyle/>
          <a:p>
            <a:pPr lvl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3100" dirty="0">
                <a:latin typeface="+mn-lt"/>
              </a:rPr>
              <a:t>Rozporządzenie Parlamentu Europejskiego i Rady (UE) nr 2021/1060 z dnia </a:t>
            </a:r>
            <a:br>
              <a:rPr lang="pl-PL" sz="3100" dirty="0">
                <a:latin typeface="+mn-lt"/>
              </a:rPr>
            </a:br>
            <a:r>
              <a:rPr lang="pl-PL" sz="3100" dirty="0">
                <a:latin typeface="+mn-lt"/>
              </a:rPr>
              <a:t>24 czerwca 2021 r. ustanawiające wspólne przepisy dotyczące Europejskiego Funduszu Rozwoju Regionalnego, Europejskiego Funduszu Społecznego Plus, Funduszu Spójności, Funduszu na rzecz Sprawiedliwej Transformacji </a:t>
            </a:r>
            <a:br>
              <a:rPr lang="pl-PL" sz="3100" dirty="0">
                <a:latin typeface="+mn-lt"/>
              </a:rPr>
            </a:br>
            <a:r>
              <a:rPr lang="pl-PL" sz="3100" dirty="0">
                <a:latin typeface="+mn-lt"/>
              </a:rPr>
              <a:t>i Europejskiego Funduszu Morskiego, Rybackiego i Akwakultury, a także przepisy finansowe na potrzeby tych funduszy oraz na potrzeby Funduszu Azylu, Migracji i Integracji, Funduszu Bezpieczeństwa Wewnętrznego </a:t>
            </a:r>
            <a:br>
              <a:rPr lang="pl-PL" sz="3100" dirty="0">
                <a:latin typeface="+mn-lt"/>
              </a:rPr>
            </a:br>
            <a:r>
              <a:rPr lang="pl-PL" sz="3100" dirty="0">
                <a:latin typeface="+mn-lt"/>
              </a:rPr>
              <a:t>i Instrumentu Wsparcia Finansowego na rzecz Zarządzania Granicami i Polityki Wizowej – </a:t>
            </a:r>
            <a:r>
              <a:rPr lang="pl-PL" sz="3100" b="1" dirty="0">
                <a:latin typeface="+mn-lt"/>
              </a:rPr>
              <a:t>„Rozporządzenie ogólne”</a:t>
            </a:r>
          </a:p>
          <a:p>
            <a:pPr lvl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pl-PL" sz="3100" dirty="0">
              <a:latin typeface="+mn-lt"/>
            </a:endParaRPr>
          </a:p>
          <a:p>
            <a:pPr lvl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3100" dirty="0">
                <a:latin typeface="+mn-lt"/>
              </a:rPr>
              <a:t>Rozporządzenie Parlamentu Europejskiego i Rady (UE) nr 2021/1058 z dnia </a:t>
            </a:r>
            <a:br>
              <a:rPr lang="pl-PL" sz="3100" dirty="0">
                <a:latin typeface="+mn-lt"/>
              </a:rPr>
            </a:br>
            <a:r>
              <a:rPr lang="pl-PL" sz="3100" dirty="0">
                <a:latin typeface="+mn-lt"/>
              </a:rPr>
              <a:t>24 czerwca 2021 r. w sprawie Europejskiego Funduszu Rozwoju Regionalnego </a:t>
            </a:r>
            <a:br>
              <a:rPr lang="pl-PL" sz="3100" dirty="0">
                <a:latin typeface="+mn-lt"/>
              </a:rPr>
            </a:br>
            <a:r>
              <a:rPr lang="pl-PL" sz="3100" dirty="0">
                <a:latin typeface="+mn-lt"/>
              </a:rPr>
              <a:t>i Funduszu Spójności – </a:t>
            </a:r>
            <a:r>
              <a:rPr lang="pl-PL" sz="3100" b="1" dirty="0">
                <a:latin typeface="+mn-lt"/>
              </a:rPr>
              <a:t>„Rozporządzenie EFRR”</a:t>
            </a:r>
          </a:p>
          <a:p>
            <a:pPr lvl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pl-PL" sz="3100" b="1" dirty="0">
              <a:latin typeface="+mn-lt"/>
            </a:endParaRPr>
          </a:p>
          <a:p>
            <a:pPr lvl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3100" dirty="0">
                <a:latin typeface="+mn-lt"/>
              </a:rPr>
              <a:t>Rozporządzenie Parlamentu Europejskiego i Rady (UE) nr 2021/1057 z dnia 24 czerwca 2021 r. ustanawiające Europejski Fundusz Społeczny Plus (EFS+) </a:t>
            </a:r>
            <a:br>
              <a:rPr lang="pl-PL" sz="3100" dirty="0">
                <a:latin typeface="+mn-lt"/>
              </a:rPr>
            </a:br>
            <a:r>
              <a:rPr lang="pl-PL" sz="3100" dirty="0">
                <a:latin typeface="+mn-lt"/>
              </a:rPr>
              <a:t>– „</a:t>
            </a:r>
            <a:r>
              <a:rPr lang="pl-PL" sz="3100" b="1" dirty="0">
                <a:latin typeface="+mn-lt"/>
              </a:rPr>
              <a:t>Rozporządzenie EFS+”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1251F4-435F-4EE1-AA9B-D338063102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1232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2BABA2-CC00-4814-8999-D886CCD2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11" y="463415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DOKUMENTY (2)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1DA7F0-A6A3-41EF-AF8C-673DD3EF5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74" y="1223711"/>
            <a:ext cx="9577064" cy="5796125"/>
          </a:xfrm>
        </p:spPr>
        <p:txBody>
          <a:bodyPr>
            <a:normAutofit fontScale="70000" lnSpcReduction="20000"/>
          </a:bodyPr>
          <a:lstStyle/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500" b="1" dirty="0">
                <a:latin typeface="+mn-lt"/>
              </a:rPr>
              <a:t>Wytyczne dotyczące informacji i promocji Funduszy Europejskich na lata 2021-2027</a:t>
            </a:r>
            <a:r>
              <a:rPr lang="pl-PL" sz="3500" dirty="0">
                <a:latin typeface="+mn-lt"/>
              </a:rPr>
              <a:t>, będące wytycznymi, o których mowa w art. 5 ust. 1 pkt 10 Ustawy wdrożeniowej</a:t>
            </a:r>
          </a:p>
          <a:p>
            <a:pPr marL="503971" lvl="1" indent="0">
              <a:buClr>
                <a:schemeClr val="tx2"/>
              </a:buClr>
              <a:buNone/>
            </a:pPr>
            <a:r>
              <a:rPr lang="pl-PL" sz="3500" u="sng" dirty="0">
                <a:latin typeface="+mn-lt"/>
                <a:hlinkClick r:id="rId2"/>
              </a:rPr>
              <a:t>https://www.funduszeeuropejskie.gov.pl/strony/o-funduszach/fundusze-na-lata-2021-2027/prawo-i-dokumenty/wytyczne/wytyczne-dotyczace-informacji-i-promocji-funduszy-europejskich-na-lata-2021-2027/</a:t>
            </a:r>
            <a:r>
              <a:rPr lang="pl-PL" sz="3500" dirty="0">
                <a:latin typeface="+mn-lt"/>
              </a:rPr>
              <a:t> </a:t>
            </a:r>
          </a:p>
          <a:p>
            <a:pPr marL="503972" lvl="1" indent="0">
              <a:buNone/>
            </a:pPr>
            <a:endParaRPr lang="pl-PL" sz="3500" dirty="0">
              <a:latin typeface="+mn-lt"/>
            </a:endParaRPr>
          </a:p>
          <a:p>
            <a:pPr marL="961172" lvl="1" indent="-4572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500" b="1" dirty="0">
                <a:latin typeface="+mn-lt"/>
              </a:rPr>
              <a:t>Podręcznik wnioskodawcy i beneficjenta Funduszy Europejskich na lata 2021-2027 w zakresie informacji i promocji</a:t>
            </a:r>
          </a:p>
          <a:p>
            <a:pPr marL="503972" lvl="1" indent="0">
              <a:buClr>
                <a:schemeClr val="tx2"/>
              </a:buClr>
              <a:buNone/>
            </a:pPr>
            <a:r>
              <a:rPr lang="pl-PL" sz="3500" dirty="0">
                <a:solidFill>
                  <a:srgbClr val="FF0000"/>
                </a:solidFill>
                <a:latin typeface="+mn-lt"/>
                <a:cs typeface="Arial" panose="020B0604020202020204" pitchFamily="34" charset="0"/>
                <a:hlinkClick r:id="rId3"/>
              </a:rPr>
              <a:t>https://funduszeuepomorskie.pl/sites/default/files/2025/03/4757/podrecznik_marzec.pdf</a:t>
            </a:r>
            <a:r>
              <a:rPr lang="pl-PL" sz="35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537736" lvl="1" indent="0">
              <a:buNone/>
            </a:pPr>
            <a:endParaRPr lang="pl-PL" sz="3500" b="1" dirty="0">
              <a:latin typeface="+mn-lt"/>
              <a:cs typeface="Arial" panose="020B0604020202020204" pitchFamily="34" charset="0"/>
            </a:endParaRPr>
          </a:p>
          <a:p>
            <a:pPr marL="994936" lvl="1" indent="-4572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500" b="1" dirty="0">
                <a:latin typeface="+mn-lt"/>
                <a:cs typeface="Arial" panose="020B0604020202020204" pitchFamily="34" charset="0"/>
              </a:rPr>
              <a:t>Księga Tożsamości Wizualnej marki Fundusze Europejskie 2021-2027</a:t>
            </a:r>
          </a:p>
          <a:p>
            <a:pPr marL="537736" lvl="1" indent="0">
              <a:buClr>
                <a:schemeClr val="tx2"/>
              </a:buClr>
              <a:buNone/>
            </a:pPr>
            <a:r>
              <a:rPr lang="pl-PL" sz="3500" dirty="0">
                <a:latin typeface="+mn-lt"/>
                <a:hlinkClick r:id="rId4"/>
              </a:rPr>
              <a:t>https://www.funduszeeuropejskie.gov.pl/media/111705/KTW_marki_FE_2021-2027.pdf</a:t>
            </a:r>
            <a:r>
              <a:rPr lang="pl-PL" sz="3500" dirty="0">
                <a:latin typeface="+mn-lt"/>
              </a:rPr>
              <a:t> 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A451580-559E-4E7A-B668-D831661238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2117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53B4D6-6D17-414F-81E2-8C4D7142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03" y="180103"/>
            <a:ext cx="8640381" cy="623625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DOKUMENTY (3)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892A13-156A-42FB-81EC-6E090CA54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03" y="755501"/>
            <a:ext cx="9520036" cy="6264336"/>
          </a:xfrm>
        </p:spPr>
        <p:txBody>
          <a:bodyPr>
            <a:normAutofit fontScale="40000" lnSpcReduction="20000"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6000" b="1" dirty="0">
                <a:latin typeface="+mn-lt"/>
              </a:rPr>
              <a:t>Program Fundusze Europejskie dla Pomorza 2021-2027</a:t>
            </a:r>
            <a:r>
              <a:rPr lang="pl-PL" sz="6000" dirty="0">
                <a:latin typeface="+mn-lt"/>
              </a:rPr>
              <a:t>, przyjęty uchwałą </a:t>
            </a:r>
            <a:br>
              <a:rPr lang="pl-PL" sz="6000" dirty="0">
                <a:latin typeface="+mn-lt"/>
              </a:rPr>
            </a:br>
            <a:r>
              <a:rPr lang="pl-PL" sz="6000" dirty="0">
                <a:latin typeface="+mn-lt"/>
              </a:rPr>
              <a:t>nr 1111/403/22 Zarządu Województwa Pomorskiego z dnia 15 listopada 2022 r. w związku z decyzją wykonawczą Komisji Europejskiej nr C(2022) 8860 z dnia 7 grudnia 2022 r. –</a:t>
            </a:r>
            <a:r>
              <a:rPr lang="pl-PL" sz="6000" b="1" dirty="0">
                <a:latin typeface="+mn-lt"/>
              </a:rPr>
              <a:t> FEP 2021-2027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pl-PL" sz="6000" dirty="0">
                <a:latin typeface="+mn-lt"/>
                <a:hlinkClick r:id="rId2"/>
              </a:rPr>
              <a:t>https://funduszeuepomorskie.pl/sites/default/files/2023/10/3836/Fundusze%20Europejskie%20dla%20Pomorza%202021-2027.pdf</a:t>
            </a:r>
            <a:r>
              <a:rPr lang="pl-PL" sz="6000" dirty="0">
                <a:latin typeface="+mn-lt"/>
              </a:rPr>
              <a:t> 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6000" b="1" dirty="0">
                <a:latin typeface="+mn-lt"/>
                <a:cs typeface="Arial" panose="020B0604020202020204" pitchFamily="34" charset="0"/>
              </a:rPr>
              <a:t>Strategia komunikacji Funduszy Europejskich na lata 2021-2027</a:t>
            </a:r>
          </a:p>
          <a:p>
            <a:pPr>
              <a:buNone/>
            </a:pPr>
            <a:r>
              <a:rPr lang="pl-PL" sz="6000" dirty="0">
                <a:latin typeface="+mn-lt"/>
              </a:rPr>
              <a:t>	Dokument stanowi podstawę działań informacyjnych i promocyjnych instytucji, </a:t>
            </a:r>
            <a:br>
              <a:rPr lang="pl-PL" sz="6000" dirty="0">
                <a:latin typeface="+mn-lt"/>
              </a:rPr>
            </a:br>
            <a:r>
              <a:rPr lang="pl-PL" sz="6000" dirty="0">
                <a:latin typeface="+mn-lt"/>
              </a:rPr>
              <a:t>które odpowiadają za wykorzystanie środków unijnych wraz ze środkami krajowymi </a:t>
            </a:r>
            <a:br>
              <a:rPr lang="pl-PL" sz="6000" dirty="0">
                <a:latin typeface="+mn-lt"/>
              </a:rPr>
            </a:br>
            <a:r>
              <a:rPr lang="pl-PL" sz="6000" dirty="0">
                <a:latin typeface="+mn-lt"/>
              </a:rPr>
              <a:t>w Polsce. Strategia komunikacji Funduszy Europejskich na lata 2021-2027 (SK FE) obejmuje okres do 2029 roku. Określa cele, sposoby ich weryfikacji oraz spójne zasady i standardy działań informacyjno-promocyjnych</a:t>
            </a:r>
          </a:p>
          <a:p>
            <a:pPr>
              <a:buNone/>
            </a:pPr>
            <a:r>
              <a:rPr lang="pl-PL" sz="6000" dirty="0">
                <a:latin typeface="+mn-lt"/>
                <a:hlinkClick r:id="rId3"/>
              </a:rPr>
              <a:t>https://funduszeuepomorskie.pl/sites/default/files/2024/03/4792/Strategia-komunikacji-Funduszy-Europejskich-dla-Pomorza-2021-2027-1.docx</a:t>
            </a:r>
            <a:r>
              <a:rPr lang="pl-PL" sz="6000" dirty="0">
                <a:latin typeface="+mn-lt"/>
              </a:rPr>
              <a:t> </a:t>
            </a:r>
            <a:endParaRPr lang="pl-PL" sz="6000" dirty="0">
              <a:solidFill>
                <a:srgbClr val="C00000"/>
              </a:solidFill>
              <a:latin typeface="+mn-lt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60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Umowa o dofinansowanie</a:t>
            </a:r>
            <a:endParaRPr lang="pl-PL" sz="6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3F5631-FD2C-48F2-A2BC-222C8686A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202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E2E660-F257-4507-9440-5626FA64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838"/>
            <a:ext cx="8640381" cy="215987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200" dirty="0"/>
              <a:t>Jakie są obowiązkowe działania informacyjne </a:t>
            </a:r>
            <a:br>
              <a:rPr lang="pl-PL" sz="3200" dirty="0"/>
            </a:br>
            <a:r>
              <a:rPr lang="pl-PL" sz="3200" dirty="0"/>
              <a:t>i promocyjne beneficjentów realizujących projekty z dofinansowaniem unijnym?</a:t>
            </a:r>
          </a:p>
        </p:txBody>
      </p:sp>
      <p:pic>
        <p:nvPicPr>
          <p:cNvPr id="6" name="Symbol zastępczy zawartości 5" descr="Znaki zapytania na fioletowym tle z napisem: Did you know?">
            <a:extLst>
              <a:ext uri="{FF2B5EF4-FFF2-40B4-BE49-F238E27FC236}">
                <a16:creationId xmlns:a16="http://schemas.microsoft.com/office/drawing/2014/main" id="{A438F5F7-C00E-4288-9985-D35EE1D88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02" y="2420227"/>
            <a:ext cx="4690070" cy="4690070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EB2EE4-032F-4A03-A7CF-C5BC8F136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545802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1610</TotalTime>
  <Words>2452</Words>
  <Application>Microsoft Office PowerPoint</Application>
  <PresentationFormat>Niestandardowy</PresentationFormat>
  <Paragraphs>222</Paragraphs>
  <Slides>46</Slides>
  <Notes>6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4" baseType="lpstr">
      <vt:lpstr>Arial</vt:lpstr>
      <vt:lpstr>Calibri</vt:lpstr>
      <vt:lpstr>Open Sans</vt:lpstr>
      <vt:lpstr>Tahoma</vt:lpstr>
      <vt:lpstr>Times New Roman</vt:lpstr>
      <vt:lpstr>Wingdings</vt:lpstr>
      <vt:lpstr>Motyw pakietu Office</vt:lpstr>
      <vt:lpstr>CorelDRAW</vt:lpstr>
      <vt:lpstr>Zasady prawidłowej komunikacji  w projektach dofinansowanych  z Funduszy Europejskich  w perspektywie finansowej 2021-2027 </vt:lpstr>
      <vt:lpstr>O czym dziś porozmawiamy? (1)</vt:lpstr>
      <vt:lpstr>O czym dziś porozmawiamy? (2)</vt:lpstr>
      <vt:lpstr>Identyfikacja wizualna</vt:lpstr>
      <vt:lpstr>Normy prawne</vt:lpstr>
      <vt:lpstr>DOKUMENTY (1) </vt:lpstr>
      <vt:lpstr>DOKUMENTY (2)</vt:lpstr>
      <vt:lpstr>DOKUMENTY (3)</vt:lpstr>
      <vt:lpstr>Jakie są obowiązkowe działania informacyjne  i promocyjne beneficjentów realizujących projekty z dofinansowaniem unijnym?</vt:lpstr>
      <vt:lpstr>Obowiązki informacyjne Beneficjentów  w perspektywie finansowej 2021-2027 (1)</vt:lpstr>
      <vt:lpstr>Obowiązki informacyjne Beneficjentów  w perspektywie finansowej 2021-2027 (2)</vt:lpstr>
      <vt:lpstr>STRONA INTERNETOWA I MEDIA SPOŁECZNOŚCIOWE   </vt:lpstr>
      <vt:lpstr>Prezentacja programu PowerPoint</vt:lpstr>
      <vt:lpstr>Obowiązki informacyjne Beneficjentów (3)</vt:lpstr>
      <vt:lpstr>DOKUMENTY I MATERIAŁY – jakie znaki graficzne należy umieścić?</vt:lpstr>
      <vt:lpstr>NAKLEJKI   </vt:lpstr>
      <vt:lpstr>Przykłady</vt:lpstr>
      <vt:lpstr>TABLICE</vt:lpstr>
      <vt:lpstr>Obowiązki informacyjne Beneficjentów (4) Kiedy istnieje obowiązek tablicy informacyjnej - kryteria </vt:lpstr>
      <vt:lpstr>Wzór TABLICY dla programu Fundusze Europejskie  dla Pomorza 2021-2027 </vt:lpstr>
      <vt:lpstr>Obowiązki informacyjne Beneficjentów (5)</vt:lpstr>
      <vt:lpstr>Kiedy istnieje obowiązek umieszczenia plakatu? </vt:lpstr>
      <vt:lpstr>Wzór PLAKATU dla programu Fundusze Europejskie  dla Pomorza 2021-2027 </vt:lpstr>
      <vt:lpstr>Obowiązki informacyjne Beneficjentów (6) </vt:lpstr>
      <vt:lpstr>Obowiązki informacyjne Beneficjentów (7)</vt:lpstr>
      <vt:lpstr>Obowiązki informacyjne Beneficjentów (8) </vt:lpstr>
      <vt:lpstr>MATERIAŁY AUDIO  </vt:lpstr>
      <vt:lpstr>Konsekwencje braku realizacji obowiązków.  </vt:lpstr>
      <vt:lpstr>Stawki pomniejszenia wartości dofinansowania </vt:lpstr>
      <vt:lpstr>! Niezbędnik beneficjenta w realizacji działań informacyjno-promocyjnych w projektach dofinansowanych z Funduszy Europejskich !</vt:lpstr>
      <vt:lpstr>Prosty język w Internecie   </vt:lpstr>
      <vt:lpstr>Dostępność w działaniach komunikacyjnych  </vt:lpstr>
      <vt:lpstr>Dostępność w formularzach zgłoszeniowych </vt:lpstr>
      <vt:lpstr>Przydatne strony internetowe</vt:lpstr>
      <vt:lpstr>Komunikacja – FEP 2021-2027</vt:lpstr>
      <vt:lpstr>Portal programu Fundusze Europejskie dla Pomorza 2021-2027  funduszeuepomorskie.pl </vt:lpstr>
      <vt:lpstr>Zasady promowania projektów FEP 2021-2027</vt:lpstr>
      <vt:lpstr>Sieć Punktów Informacyjnych Funduszy Europejskich (1) – pomorskie </vt:lpstr>
      <vt:lpstr>Sieć Punktów Informacyjnych Funduszy Europejskich (2) – pomorskie </vt:lpstr>
      <vt:lpstr>Komunikacja i widoczność w praktyce –  na co zwracać uwagę przy realizacji projektu </vt:lpstr>
      <vt:lpstr>Przykład wspólnej tablicy</vt:lpstr>
      <vt:lpstr>Kampanie informacyjne programu Fundusze Europejskie dla Pomorza 2021-2027</vt:lpstr>
      <vt:lpstr>Dokumentowanie działań informacyjnych i promocyjnych prowadzonych w ramach projektu (1) </vt:lpstr>
      <vt:lpstr>Dokumentowanie działań informacyjnych i promocyjnych prowadzonych w ramach projektu (2)</vt:lpstr>
      <vt:lpstr>PYTANIA?</vt:lpstr>
      <vt:lpstr>Dziękujemy za uwagę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Martyna Sawicka</cp:lastModifiedBy>
  <cp:revision>196</cp:revision>
  <dcterms:created xsi:type="dcterms:W3CDTF">2022-06-22T09:40:44Z</dcterms:created>
  <dcterms:modified xsi:type="dcterms:W3CDTF">2025-05-12T07:22:37Z</dcterms:modified>
</cp:coreProperties>
</file>