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6" r:id="rId10"/>
    <p:sldId id="268" r:id="rId11"/>
    <p:sldId id="271" r:id="rId12"/>
    <p:sldId id="272" r:id="rId13"/>
    <p:sldId id="273" r:id="rId14"/>
    <p:sldId id="261" r:id="rId15"/>
    <p:sldId id="269" r:id="rId16"/>
    <p:sldId id="27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6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62" r:id="rId41"/>
    <p:sldId id="296" r:id="rId42"/>
    <p:sldId id="298" r:id="rId43"/>
    <p:sldId id="300" r:id="rId44"/>
    <p:sldId id="297" r:id="rId45"/>
    <p:sldId id="299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441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60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94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91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316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88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8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136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9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7662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2026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75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rolnictwo/plan-strategiczny-dla-wspolnej-politykirolnej-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rolnictwo/plan-strategiczny-dla-wspolnej-polityki-rolnej-na-lata-2023-27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pl-PL" sz="3600" b="1" smtClean="0"/>
              <a:t>Obowiązki beneficjentów </a:t>
            </a:r>
            <a:r>
              <a:rPr lang="pl-PL" sz="3600" b="1" dirty="0" smtClean="0"/>
              <a:t>w zakresie </a:t>
            </a:r>
            <a:r>
              <a:rPr lang="pl-PL" sz="3600" b="1" smtClean="0"/>
              <a:t>informacji </a:t>
            </a:r>
            <a:br>
              <a:rPr lang="pl-PL" sz="3600" b="1" smtClean="0"/>
            </a:br>
            <a:r>
              <a:rPr lang="pl-PL" sz="3600" b="1" smtClean="0"/>
              <a:t>i </a:t>
            </a:r>
            <a:r>
              <a:rPr lang="pl-PL" sz="3600" b="1" dirty="0" smtClean="0"/>
              <a:t>promocji w ramach </a:t>
            </a:r>
            <a:r>
              <a:rPr lang="pl-PL" sz="3600" b="1" smtClean="0"/>
              <a:t>PS WPR 2023-2027</a:t>
            </a:r>
            <a:endParaRPr lang="pl-PL" sz="3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906982"/>
            <a:ext cx="9144000" cy="1350817"/>
          </a:xfrm>
        </p:spPr>
        <p:txBody>
          <a:bodyPr/>
          <a:lstStyle/>
          <a:p>
            <a:r>
              <a:rPr lang="pl-PL" dirty="0" smtClean="0"/>
              <a:t>Kąty Rybackie, 12-13 maja 2025 r.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58933"/>
            <a:ext cx="9494539" cy="11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identyfikacji wizualnej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b="1" dirty="0"/>
              <a:t>W przypadku niezrealizowania działań informacyjnych i promocyjnych </a:t>
            </a:r>
            <a:r>
              <a:rPr lang="pl-PL" dirty="0"/>
              <a:t>zgodnie z </a:t>
            </a:r>
            <a:r>
              <a:rPr lang="pl-PL" dirty="0" smtClean="0"/>
              <a:t>przepisami załącznika </a:t>
            </a:r>
            <a:r>
              <a:rPr lang="pl-PL" dirty="0"/>
              <a:t>III do rozporządzenia 2022/129 i art. 1 rozporządzenia 2024/194, kwotę </a:t>
            </a:r>
            <a:r>
              <a:rPr lang="pl-PL" dirty="0" smtClean="0"/>
              <a:t>pomocy do </a:t>
            </a:r>
            <a:r>
              <a:rPr lang="pl-PL" dirty="0"/>
              <a:t>wypłaty pomniejsza się o 1% tej kwoty</a:t>
            </a:r>
            <a:r>
              <a:rPr lang="pl-PL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W przypadku </a:t>
            </a:r>
            <a:r>
              <a:rPr lang="pl-PL" b="1" dirty="0"/>
              <a:t>niespełnienia w wymaganym okresie przez beneficjenta co najmniej jednego </a:t>
            </a:r>
            <a:r>
              <a:rPr lang="pl-PL" b="1" dirty="0" smtClean="0"/>
              <a:t>z zobowiązań </a:t>
            </a:r>
            <a:r>
              <a:rPr lang="pl-PL" b="1" dirty="0"/>
              <a:t>określonych w umowie o przyznaniu pomocy</a:t>
            </a:r>
            <a:r>
              <a:rPr lang="pl-PL" dirty="0"/>
              <a:t>, w tym nieinformowania </a:t>
            </a:r>
            <a:r>
              <a:rPr lang="pl-PL" dirty="0" smtClean="0"/>
              <a:t>lub nierozpowszechniania </a:t>
            </a:r>
            <a:r>
              <a:rPr lang="pl-PL" dirty="0"/>
              <a:t>informacji o pomocy otrzymanej z EFRROW – zwrotowi podlega </a:t>
            </a:r>
            <a:r>
              <a:rPr lang="pl-PL" dirty="0" smtClean="0"/>
              <a:t>kwota pomocy </a:t>
            </a:r>
            <a:r>
              <a:rPr lang="pl-PL" dirty="0"/>
              <a:t>w wysokości proporcjonalnej do okresu, w którym nie wypełniono obowiązku, </a:t>
            </a:r>
            <a:r>
              <a:rPr lang="pl-PL" dirty="0" smtClean="0"/>
              <a:t>z tym</a:t>
            </a:r>
            <a:r>
              <a:rPr lang="pl-PL" dirty="0"/>
              <a:t>, że nie więcej niż 1% wypłaconej kwoty, jeśli dotyczy.</a:t>
            </a: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160903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Podstawową zasadą przy oznaczaniu miejsca realizacji operacji jest to, że logo i informacje </a:t>
            </a:r>
            <a:r>
              <a:rPr lang="pl-PL" dirty="0" smtClean="0"/>
              <a:t>o wsparciu </a:t>
            </a:r>
            <a:r>
              <a:rPr lang="pl-PL" dirty="0"/>
              <a:t>UE muszą być </a:t>
            </a:r>
            <a:r>
              <a:rPr lang="pl-PL" b="1" dirty="0"/>
              <a:t>widoczne i czytelne </a:t>
            </a:r>
            <a:r>
              <a:rPr lang="pl-PL" dirty="0"/>
              <a:t>dla odbiorców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dirty="0"/>
              <a:t>Sposób oznaczenia miejsca realizacji operacji </a:t>
            </a:r>
            <a:r>
              <a:rPr lang="pl-PL" dirty="0"/>
              <a:t>(bilbord, tablica, wyświetlacz, </a:t>
            </a:r>
            <a:r>
              <a:rPr lang="pl-PL" dirty="0" smtClean="0"/>
              <a:t>plakat) </a:t>
            </a:r>
            <a:r>
              <a:rPr lang="pl-PL" b="1" dirty="0" smtClean="0"/>
              <a:t>uzależniony </a:t>
            </a:r>
            <a:r>
              <a:rPr lang="pl-PL" b="1" dirty="0"/>
              <a:t>jest od rodzaju realizowanego przedsięwzięcia i wysokości </a:t>
            </a:r>
            <a:r>
              <a:rPr lang="pl-PL" b="1" dirty="0" smtClean="0"/>
              <a:t>współfinansowania ze </a:t>
            </a:r>
            <a:r>
              <a:rPr lang="pl-PL" b="1" dirty="0"/>
              <a:t>środków publicznych </a:t>
            </a:r>
            <a:r>
              <a:rPr lang="pl-PL" dirty="0"/>
              <a:t>(środków UE i budżetu państwa</a:t>
            </a:r>
            <a:r>
              <a:rPr lang="pl-PL" dirty="0" smtClean="0"/>
              <a:t>). </a:t>
            </a:r>
            <a:r>
              <a:rPr lang="pl-PL" dirty="0"/>
              <a:t>Wysokość całkowitego wkładu publicznego wynika z umowy lub decyzji o dofinansowaniu.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85942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 przypadku gdy beneficjent realizuje operację, która ze względu na zakres </a:t>
            </a:r>
            <a:r>
              <a:rPr lang="pl-PL" b="1" dirty="0"/>
              <a:t>obejmuje </a:t>
            </a:r>
            <a:r>
              <a:rPr lang="pl-PL" b="1" dirty="0" smtClean="0"/>
              <a:t>więcej niż </a:t>
            </a:r>
            <a:r>
              <a:rPr lang="pl-PL" b="1" dirty="0"/>
              <a:t>jedną miejscowość lub więcej niż jedno miejsce realizacji, również w ramach </a:t>
            </a:r>
            <a:r>
              <a:rPr lang="pl-PL" b="1" dirty="0" smtClean="0"/>
              <a:t>jednej miejscowości</a:t>
            </a:r>
            <a:r>
              <a:rPr lang="pl-PL" dirty="0"/>
              <a:t>, tablica informacyjna/plakat A3 powinny zostać zamieszczone </a:t>
            </a:r>
            <a:r>
              <a:rPr lang="pl-PL" b="1" dirty="0"/>
              <a:t>w </a:t>
            </a:r>
            <a:r>
              <a:rPr lang="pl-PL" b="1" dirty="0" smtClean="0"/>
              <a:t>każdym miejscu </a:t>
            </a:r>
            <a:r>
              <a:rPr lang="pl-PL" b="1" dirty="0"/>
              <a:t>realizacji operacji w każdej miejscowości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/>
              <a:t>W przypadku operacji „liniowych”, czyli takich, które posiadają początek i koniec, </a:t>
            </a:r>
            <a:r>
              <a:rPr lang="pl-PL" b="1" dirty="0" smtClean="0"/>
              <a:t>zamieszcza się </a:t>
            </a:r>
            <a:r>
              <a:rPr lang="pl-PL" b="1" dirty="0"/>
              <a:t>przynajmniej dwie tablice informacyjne/bilbordy </a:t>
            </a:r>
            <a:r>
              <a:rPr lang="pl-PL" dirty="0"/>
              <a:t>– w dobrze widocznym miejscu </a:t>
            </a:r>
            <a:r>
              <a:rPr lang="pl-PL" dirty="0" smtClean="0"/>
              <a:t>na początku </a:t>
            </a:r>
            <a:r>
              <a:rPr lang="pl-PL" dirty="0"/>
              <a:t>i na końcu. Jeżeli jeden z końców operacji znajduje się w miejscu niedostępnym </a:t>
            </a:r>
            <a:r>
              <a:rPr lang="pl-PL" dirty="0" smtClean="0"/>
              <a:t>– nie </a:t>
            </a:r>
            <a:r>
              <a:rPr lang="pl-PL" dirty="0"/>
              <a:t>zamieszcza się tablicy/bilbordu, ponieważ nie jest to miejsce dobrze widoczne.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240193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 przypadku rozwiązania umowy, </a:t>
            </a:r>
            <a:r>
              <a:rPr lang="pl-PL" dirty="0"/>
              <a:t>beneficjent ma obowiązek usunąć </a:t>
            </a:r>
            <a:r>
              <a:rPr lang="pl-PL" dirty="0" smtClean="0"/>
              <a:t>plakat/tablicę informacyjną</a:t>
            </a:r>
            <a:r>
              <a:rPr lang="pl-PL" dirty="0"/>
              <a:t>/ bilbord/wyświetlacz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/>
              <a:t>W przypadku realizacji </a:t>
            </a:r>
            <a:r>
              <a:rPr lang="pl-PL" b="1" dirty="0"/>
              <a:t>tzw. projektów miękkich</a:t>
            </a:r>
            <a:r>
              <a:rPr lang="pl-PL" dirty="0"/>
              <a:t>, tzw. </a:t>
            </a:r>
            <a:r>
              <a:rPr lang="pl-PL" dirty="0" err="1"/>
              <a:t>nieinwestycyjnych</a:t>
            </a:r>
            <a:r>
              <a:rPr lang="pl-PL" dirty="0"/>
              <a:t>, </a:t>
            </a:r>
            <a:r>
              <a:rPr lang="pl-PL" dirty="0" smtClean="0"/>
              <a:t>obejmujących działania </a:t>
            </a:r>
            <a:r>
              <a:rPr lang="pl-PL" dirty="0"/>
              <a:t>typu: warsztat, szkolenie, konferencja, impreza o charakterze plenerowym, itp</a:t>
            </a:r>
            <a:r>
              <a:rPr lang="pl-PL" dirty="0" smtClean="0"/>
              <a:t>., wizualizacje </a:t>
            </a:r>
            <a:r>
              <a:rPr lang="pl-PL" dirty="0"/>
              <a:t>zapewnia się poprzez zamieszczenie w czasie trwania przedsięwzięcia </a:t>
            </a:r>
            <a:r>
              <a:rPr lang="pl-PL" dirty="0" smtClean="0"/>
              <a:t>np. plakatu</a:t>
            </a:r>
            <a:r>
              <a:rPr lang="pl-PL" dirty="0"/>
              <a:t>, tablicy, banneru, </a:t>
            </a:r>
            <a:r>
              <a:rPr lang="pl-PL" dirty="0" err="1"/>
              <a:t>roll-up'u</a:t>
            </a:r>
            <a:r>
              <a:rPr lang="pl-PL" dirty="0"/>
              <a:t> lub innej formy prezentacji informacji o </a:t>
            </a:r>
            <a:r>
              <a:rPr lang="pl-PL" dirty="0" smtClean="0"/>
              <a:t>wsparciu finansowym </a:t>
            </a:r>
            <a:r>
              <a:rPr lang="pl-PL" dirty="0"/>
              <a:t>działania ze </a:t>
            </a:r>
            <a:r>
              <a:rPr lang="pl-PL" dirty="0" smtClean="0"/>
              <a:t>środków w </a:t>
            </a:r>
            <a:r>
              <a:rPr lang="pl-PL" dirty="0"/>
              <a:t>UE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583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600" b="1" dirty="0" smtClean="0"/>
              <a:t>Ogólne zasady oznaczania – finansowanie jednofunduszowe (EFRROW)</a:t>
            </a:r>
          </a:p>
          <a:p>
            <a:pPr marL="0" indent="0">
              <a:buNone/>
            </a:pPr>
            <a:r>
              <a:rPr lang="pl-PL" sz="2600" dirty="0"/>
              <a:t>Działania informacyjne i promocyjne realizowane przez beneficjenta, miejsce </a:t>
            </a:r>
            <a:r>
              <a:rPr lang="pl-PL" sz="2600" dirty="0" smtClean="0"/>
              <a:t>realizacji operacji</a:t>
            </a:r>
            <a:r>
              <a:rPr lang="pl-PL" sz="2600" dirty="0"/>
              <a:t>, dokumenty upubliczniane i przeznaczone dla uczestników np. szkoleń, </a:t>
            </a:r>
            <a:r>
              <a:rPr lang="pl-PL" sz="2600" dirty="0" smtClean="0"/>
              <a:t>są oznaczone </a:t>
            </a:r>
            <a:r>
              <a:rPr lang="pl-PL" sz="2600" dirty="0"/>
              <a:t>przy pomocy następujących elementów</a:t>
            </a:r>
            <a:r>
              <a:rPr lang="pl-PL" sz="2600" dirty="0" smtClean="0"/>
              <a:t>:</a:t>
            </a:r>
          </a:p>
          <a:p>
            <a:r>
              <a:rPr lang="pl-PL" b="1" dirty="0"/>
              <a:t>symbol UE </a:t>
            </a:r>
            <a:r>
              <a:rPr lang="pl-PL" dirty="0"/>
              <a:t>z umieszczonym obok zdaniem „Finansowane przez Unię Europejską” </a:t>
            </a:r>
            <a:r>
              <a:rPr lang="pl-PL" dirty="0" smtClean="0"/>
              <a:t>lub „Dofinansowane </a:t>
            </a:r>
            <a:r>
              <a:rPr lang="pl-PL" dirty="0"/>
              <a:t>przez Unię Europejską”,</a:t>
            </a:r>
          </a:p>
          <a:p>
            <a:r>
              <a:rPr lang="pl-PL" b="1" dirty="0" smtClean="0"/>
              <a:t>logo </a:t>
            </a:r>
            <a:r>
              <a:rPr lang="pl-PL" b="1" dirty="0"/>
              <a:t>PS </a:t>
            </a:r>
            <a:r>
              <a:rPr lang="pl-PL" b="1" dirty="0" smtClean="0"/>
              <a:t>WPR </a:t>
            </a:r>
            <a:r>
              <a:rPr lang="pl-PL" dirty="0"/>
              <a:t>oraz </a:t>
            </a:r>
            <a:r>
              <a:rPr lang="pl-PL" b="1" dirty="0"/>
              <a:t>inne logo</a:t>
            </a:r>
            <a:r>
              <a:rPr lang="pl-PL" dirty="0"/>
              <a:t>, którego zamieszczenie jest wymagane lub dopuszczalne </a:t>
            </a:r>
            <a:r>
              <a:rPr lang="pl-PL" dirty="0" smtClean="0"/>
              <a:t>(np. logo </a:t>
            </a:r>
            <a:r>
              <a:rPr lang="pl-PL" dirty="0"/>
              <a:t>KSOW</a:t>
            </a:r>
            <a:r>
              <a:rPr lang="pl-PL" dirty="0" smtClean="0"/>
              <a:t>+, logo </a:t>
            </a:r>
            <a:r>
              <a:rPr lang="pl-PL" dirty="0"/>
              <a:t>beneficjenta, logo lokalnej grupy działania, herb/logo województwa, gminy</a:t>
            </a:r>
            <a:r>
              <a:rPr lang="pl-PL" dirty="0" smtClean="0"/>
              <a:t>).</a:t>
            </a:r>
          </a:p>
          <a:p>
            <a:pPr marL="0" indent="0">
              <a:buNone/>
            </a:pPr>
            <a:r>
              <a:rPr lang="pl-PL" dirty="0"/>
              <a:t>W zestawie kilku znaków </a:t>
            </a:r>
            <a:r>
              <a:rPr lang="pl-PL" b="1" dirty="0"/>
              <a:t>logo UE zawsze występuje po prawej stronie, logo PS WPR </a:t>
            </a:r>
            <a:r>
              <a:rPr lang="pl-PL" b="1" dirty="0" smtClean="0"/>
              <a:t>– po lewej</a:t>
            </a:r>
            <a:r>
              <a:rPr lang="pl-PL" b="1" dirty="0"/>
              <a:t>, </a:t>
            </a:r>
            <a:r>
              <a:rPr lang="pl-PL" dirty="0"/>
              <a:t>pomiędzy nimi inne znaki / logo (nie więcej niż 2), rozmieszczone w równej odległości.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97080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600" b="1" dirty="0" smtClean="0"/>
              <a:t>Ogólne zasady oznaczania – finansowanie jednofunduszowe (EFRROW)</a:t>
            </a:r>
          </a:p>
          <a:p>
            <a:pPr marL="0" indent="0">
              <a:buNone/>
            </a:pPr>
            <a:endParaRPr lang="pl-PL" sz="2600" b="1" dirty="0"/>
          </a:p>
          <a:p>
            <a:pPr marL="0" indent="0">
              <a:buNone/>
            </a:pPr>
            <a:endParaRPr lang="pl-PL" sz="2600" b="1" dirty="0" smtClean="0"/>
          </a:p>
          <a:p>
            <a:pPr marL="0" indent="0">
              <a:buNone/>
            </a:pPr>
            <a:endParaRPr lang="pl-PL" sz="2600" b="1" dirty="0"/>
          </a:p>
          <a:p>
            <a:pPr marL="0" indent="0">
              <a:buNone/>
            </a:pPr>
            <a:r>
              <a:rPr lang="pl-PL" dirty="0"/>
              <a:t>Dozwolone jest umieszczenie w obszarze wizualizacji </a:t>
            </a:r>
            <a:r>
              <a:rPr lang="pl-PL" b="1" dirty="0" smtClean="0"/>
              <a:t>maksymalnie</a:t>
            </a:r>
            <a:br>
              <a:rPr lang="pl-PL" b="1" dirty="0" smtClean="0"/>
            </a:br>
            <a:r>
              <a:rPr lang="pl-PL" b="1" dirty="0" smtClean="0"/>
              <a:t>4 </a:t>
            </a:r>
            <a:r>
              <a:rPr lang="pl-PL" b="1" dirty="0"/>
              <a:t>logo</a:t>
            </a:r>
            <a:r>
              <a:rPr lang="pl-PL" dirty="0"/>
              <a:t> – w tym logo UE </a:t>
            </a:r>
            <a:r>
              <a:rPr lang="pl-PL" dirty="0" smtClean="0"/>
              <a:t>i PS </a:t>
            </a:r>
            <a:r>
              <a:rPr lang="pl-PL" dirty="0"/>
              <a:t>WPR 2023-2027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/>
              <a:t>W zestawieniu znaków </a:t>
            </a:r>
            <a:r>
              <a:rPr lang="pl-PL" b="1" dirty="0"/>
              <a:t>nie mogą być umieszczane logo wykonawców</a:t>
            </a:r>
            <a:r>
              <a:rPr lang="pl-PL" dirty="0"/>
              <a:t>, którzy </a:t>
            </a:r>
            <a:r>
              <a:rPr lang="pl-PL" dirty="0" smtClean="0"/>
              <a:t>realizują zamówienia </a:t>
            </a:r>
            <a:r>
              <a:rPr lang="pl-PL" dirty="0"/>
              <a:t>w ramach danej operacji na zlecenie beneficjenta, lecz nie są jej beneficjentami</a:t>
            </a:r>
            <a:r>
              <a:rPr lang="pl-PL" dirty="0" smtClean="0"/>
              <a:t>. </a:t>
            </a:r>
            <a:r>
              <a:rPr lang="pl-PL" dirty="0"/>
              <a:t>Nie ma przeciwskazań, aby umieszczać inne logo na materiałach związanych z operacją </a:t>
            </a:r>
            <a:r>
              <a:rPr lang="pl-PL" dirty="0" smtClean="0"/>
              <a:t>– w dowolnym </a:t>
            </a:r>
            <a:r>
              <a:rPr lang="pl-PL" dirty="0"/>
              <a:t>miejscu.</a:t>
            </a:r>
            <a:endParaRPr lang="pl-PL" sz="26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5" y="2331962"/>
            <a:ext cx="11228450" cy="14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 przypadkach, gdy nie jest możliwe zastosowanie logo w poziomie, można je zamieścić </a:t>
            </a:r>
            <a:r>
              <a:rPr lang="pl-PL" dirty="0" smtClean="0"/>
              <a:t>w pionie</a:t>
            </a:r>
            <a:r>
              <a:rPr lang="pl-PL" dirty="0"/>
              <a:t>, przy czym logo PS WPR znajduje się na górze, a logo UE na dole</a:t>
            </a:r>
            <a:r>
              <a:rPr lang="pl-PL" dirty="0" smtClean="0"/>
              <a:t>.</a:t>
            </a:r>
          </a:p>
          <a:p>
            <a:r>
              <a:rPr lang="pl-PL" dirty="0"/>
              <a:t>Jeśli logo PS WPR w pełnym kolorze zamieszczane jest na barwnym tle, należy </a:t>
            </a:r>
            <a:r>
              <a:rPr lang="pl-PL" dirty="0" smtClean="0"/>
              <a:t>zastosować biały </a:t>
            </a:r>
            <a:r>
              <a:rPr lang="pl-PL" dirty="0"/>
              <a:t>obrys gwarantujący odpowiednią czytelność znaku.</a:t>
            </a:r>
          </a:p>
          <a:p>
            <a:r>
              <a:rPr lang="pl-PL" dirty="0"/>
              <a:t>W przypadku symbolu UE, jeśli nie ma innego wyboru niż użycie kolorowego tła, </a:t>
            </a:r>
            <a:r>
              <a:rPr lang="pl-PL" dirty="0" smtClean="0"/>
              <a:t>należy umieścić </a:t>
            </a:r>
            <a:r>
              <a:rPr lang="pl-PL" dirty="0"/>
              <a:t>wokół flagi białą obwódkę o szerokości równej 1/25 jej wysokości.</a:t>
            </a:r>
            <a:endParaRPr lang="pl-PL" sz="2600" dirty="0" smtClean="0"/>
          </a:p>
        </p:txBody>
      </p:sp>
    </p:spTree>
    <p:extLst>
      <p:ext uri="{BB962C8B-B14F-4D97-AF65-F5344CB8AC3E}">
        <p14:creationId xmlns:p14="http://schemas.microsoft.com/office/powerpoint/2010/main" val="1755005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dirty="0" smtClean="0"/>
              <a:t>Zamieszczenie plakatu/tablicy/bilbordu/wyświetlacza</a:t>
            </a:r>
          </a:p>
          <a:p>
            <a:pPr marL="0" indent="0">
              <a:buNone/>
            </a:pPr>
            <a:r>
              <a:rPr lang="pl-PL" dirty="0"/>
              <a:t>Beneficjenci interwencji PS WPR 2023-2027 – innych niż interwencje obszarowe </a:t>
            </a:r>
            <a:r>
              <a:rPr lang="pl-PL" dirty="0" smtClean="0"/>
              <a:t>i interwencje </a:t>
            </a:r>
            <a:r>
              <a:rPr lang="pl-PL" dirty="0"/>
              <a:t>związane z produkcją zwierzęcą – potwierdzają otrzymanie </a:t>
            </a:r>
            <a:r>
              <a:rPr lang="pl-PL" dirty="0" smtClean="0"/>
              <a:t>wsparcia poprzez umieszczenie plakatu/tablicy/bilbordu.</a:t>
            </a:r>
          </a:p>
          <a:p>
            <a:pPr marL="0" indent="0">
              <a:buNone/>
            </a:pPr>
            <a:r>
              <a:rPr lang="pl-PL" dirty="0"/>
              <a:t>Tablice są dopuszczalne w trzech wymiarach: 80/40 cm, 120/60 cm i 240/120 </a:t>
            </a:r>
            <a:r>
              <a:rPr lang="pl-PL" dirty="0" smtClean="0"/>
              <a:t>cm (szerokość/wysokość</a:t>
            </a:r>
            <a:r>
              <a:rPr lang="pl-PL" dirty="0"/>
              <a:t>). Plakat – wielkości A3 lub większy.</a:t>
            </a:r>
            <a:endParaRPr lang="pl-PL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10198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dirty="0" smtClean="0"/>
              <a:t>Wzory tablicy/bilbordu i plakatu A3</a:t>
            </a:r>
          </a:p>
          <a:p>
            <a:pPr marL="0" indent="0">
              <a:buNone/>
            </a:pPr>
            <a:r>
              <a:rPr lang="pl-PL" dirty="0"/>
              <a:t>Wzory tablic, plakatów i bilbordów (do pobrania) przygotowane w programie </a:t>
            </a:r>
            <a:r>
              <a:rPr lang="pl-PL" dirty="0" smtClean="0"/>
              <a:t>Adobe </a:t>
            </a:r>
            <a:r>
              <a:rPr lang="pl-PL" dirty="0" err="1" smtClean="0"/>
              <a:t>Illustrator</a:t>
            </a:r>
            <a:r>
              <a:rPr lang="pl-PL" dirty="0" smtClean="0"/>
              <a:t> można pobrać ze strony Ministerstwa Rolnictwa i Rozwoju Wsi [</a:t>
            </a:r>
            <a:r>
              <a:rPr lang="pl-PL" dirty="0" smtClean="0">
                <a:hlinkClick r:id="rId2"/>
              </a:rPr>
              <a:t>link</a:t>
            </a:r>
            <a:r>
              <a:rPr lang="pl-PL" dirty="0" smtClean="0"/>
              <a:t>].</a:t>
            </a:r>
          </a:p>
          <a:p>
            <a:pPr marL="0" indent="0">
              <a:buNone/>
            </a:pPr>
            <a:r>
              <a:rPr lang="pl-PL" b="1" dirty="0"/>
              <a:t>Wzór tablicy jest obowiązkowy, tzn. nie można go modyfikować, dodawać </a:t>
            </a:r>
            <a:r>
              <a:rPr lang="pl-PL" b="1" dirty="0" smtClean="0"/>
              <a:t>znaków, informacji </a:t>
            </a:r>
            <a:r>
              <a:rPr lang="pl-PL" b="1" dirty="0"/>
              <a:t>itp. poza uzupełnianiem treści we wskazanych polach</a:t>
            </a:r>
            <a:r>
              <a:rPr lang="pl-PL" b="1" dirty="0" smtClean="0"/>
              <a:t>.</a:t>
            </a:r>
          </a:p>
          <a:p>
            <a:pPr marL="0" indent="0">
              <a:buNone/>
            </a:pPr>
            <a:r>
              <a:rPr lang="pl-PL" dirty="0"/>
              <a:t>W przypadku </a:t>
            </a:r>
            <a:r>
              <a:rPr lang="pl-PL" b="1" dirty="0"/>
              <a:t>braku tytułu </a:t>
            </a:r>
            <a:r>
              <a:rPr lang="pl-PL" dirty="0"/>
              <a:t>należy zamieścić </a:t>
            </a:r>
            <a:r>
              <a:rPr lang="pl-PL" b="1" dirty="0"/>
              <a:t>nazwę interwencji </a:t>
            </a:r>
            <a:r>
              <a:rPr lang="pl-PL" dirty="0"/>
              <a:t>w ramach której </a:t>
            </a:r>
            <a:r>
              <a:rPr lang="pl-PL" dirty="0" smtClean="0"/>
              <a:t>realizowana jest </a:t>
            </a:r>
            <a:r>
              <a:rPr lang="pl-PL" dirty="0"/>
              <a:t>operacja lub </a:t>
            </a:r>
            <a:r>
              <a:rPr lang="pl-PL" b="1" dirty="0"/>
              <a:t>zakres operacji</a:t>
            </a:r>
            <a:r>
              <a:rPr lang="pl-PL" dirty="0"/>
              <a:t>.</a:t>
            </a:r>
            <a:endParaRPr lang="pl-PL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7343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dirty="0" smtClean="0"/>
              <a:t>Wzory tablicy/bilbordu i plakatu A3</a:t>
            </a:r>
          </a:p>
          <a:p>
            <a:pPr marL="0" indent="0">
              <a:buNone/>
            </a:pPr>
            <a:r>
              <a:rPr lang="pl-PL" dirty="0"/>
              <a:t>Jeżeli beneficjent jest osobą fizyczną – nie ma obowiązku podawania nazwy </a:t>
            </a:r>
            <a:r>
              <a:rPr lang="pl-PL" dirty="0" smtClean="0"/>
              <a:t>beneficjenta. Jeżeli </a:t>
            </a:r>
            <a:r>
              <a:rPr lang="pl-PL" dirty="0"/>
              <a:t>beneficjenci (osoby fizyczne) wspólnie realizują operację, na tablicy w miejscu </a:t>
            </a:r>
            <a:r>
              <a:rPr lang="pl-PL" dirty="0" smtClean="0"/>
              <a:t>na nazwę </a:t>
            </a:r>
            <a:r>
              <a:rPr lang="pl-PL" dirty="0"/>
              <a:t>beneficjenta można umieścić zdanie „Operacja realizowana przez grupę rolników”.</a:t>
            </a:r>
            <a:endParaRPr lang="pl-PL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46701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informacji zawartych w prezentacji: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 smtClean="0"/>
              <a:t>1. </a:t>
            </a:r>
            <a:r>
              <a:rPr lang="pl-PL" dirty="0"/>
              <a:t>Ważne dokumenty zawierające informacje </a:t>
            </a:r>
            <a:r>
              <a:rPr lang="pl-PL" dirty="0" smtClean="0"/>
              <a:t>o </a:t>
            </a:r>
            <a:r>
              <a:rPr lang="pl-PL" dirty="0"/>
              <a:t>obowiązkach beneficjentów w zakresie </a:t>
            </a:r>
            <a:r>
              <a:rPr lang="pl-PL" dirty="0" smtClean="0"/>
              <a:t>info-</a:t>
            </a:r>
            <a:r>
              <a:rPr lang="pl-PL" dirty="0" err="1" smtClean="0"/>
              <a:t>promo</a:t>
            </a:r>
            <a:r>
              <a:rPr lang="pl-PL" dirty="0" smtClean="0"/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dirty="0" smtClean="0"/>
              <a:t>2. Zasady identyfikacji wizualnej,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dirty="0" smtClean="0"/>
              <a:t>3. Oznaczanie miejsca realizacji operacji,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dirty="0" smtClean="0"/>
              <a:t>4. Zasady wizualizacji działań info-</a:t>
            </a:r>
            <a:r>
              <a:rPr lang="pl-PL" dirty="0" err="1" smtClean="0"/>
              <a:t>promo</a:t>
            </a:r>
            <a:r>
              <a:rPr lang="pl-PL" dirty="0" smtClean="0"/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dirty="0" smtClean="0"/>
              <a:t>5. Logo PS WPR 2023-2027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95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67" y="1370179"/>
            <a:ext cx="6897063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36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4" y="1351782"/>
            <a:ext cx="7001852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40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32" y="1690688"/>
            <a:ext cx="7320935" cy="43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7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40" y="1690688"/>
            <a:ext cx="8348519" cy="41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93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59" y="1690688"/>
            <a:ext cx="8447881" cy="450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91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06" y="1690688"/>
            <a:ext cx="7828388" cy="46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0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600" b="1" dirty="0" smtClean="0"/>
              <a:t>Strona internetowa i media społecznościowe</a:t>
            </a:r>
          </a:p>
          <a:p>
            <a:pPr marL="0" indent="0">
              <a:buNone/>
            </a:pPr>
            <a:r>
              <a:rPr lang="pl-PL" dirty="0"/>
              <a:t>Beneficjent ma obowiązek umieszczenia na oficjalnej stronie internetowej (jeżeli </a:t>
            </a:r>
            <a:r>
              <a:rPr lang="pl-PL" dirty="0" smtClean="0"/>
              <a:t>taka istnieje</a:t>
            </a:r>
            <a:r>
              <a:rPr lang="pl-PL" dirty="0"/>
              <a:t>) i na oficjalnych stronach mediów społecznościowych, krótkiego opisu operacji</a:t>
            </a:r>
            <a:r>
              <a:rPr lang="pl-PL" dirty="0" smtClean="0"/>
              <a:t>.</a:t>
            </a:r>
          </a:p>
          <a:p>
            <a:r>
              <a:rPr lang="pl-PL" dirty="0"/>
              <a:t>Jeżeli beneficjent ma stronę internetową i profile/strony w mediach </a:t>
            </a:r>
            <a:r>
              <a:rPr lang="pl-PL" dirty="0" smtClean="0"/>
              <a:t>społecznościowych (profesjonalne</a:t>
            </a:r>
            <a:r>
              <a:rPr lang="pl-PL" dirty="0"/>
              <a:t>, firmowe, nie prywatne), to umieszcza informację </a:t>
            </a:r>
            <a:r>
              <a:rPr lang="pl-PL" b="1" dirty="0"/>
              <a:t>we wszystkich </a:t>
            </a:r>
            <a:r>
              <a:rPr lang="pl-PL" b="1" dirty="0" smtClean="0"/>
              <a:t>tych miejscach</a:t>
            </a:r>
            <a:r>
              <a:rPr lang="pl-PL" b="1" dirty="0"/>
              <a:t>. </a:t>
            </a:r>
            <a:r>
              <a:rPr lang="pl-PL" dirty="0"/>
              <a:t>Jeżeli beneficjent nie posiada oficjalnej strony internetowej, </a:t>
            </a:r>
            <a:r>
              <a:rPr lang="pl-PL" dirty="0" smtClean="0"/>
              <a:t>zamieszcza informację </a:t>
            </a:r>
            <a:r>
              <a:rPr lang="pl-PL" dirty="0"/>
              <a:t>na oficjalnych stronach mediów społecznościowych</a:t>
            </a:r>
            <a:r>
              <a:rPr lang="pl-PL" dirty="0" smtClean="0"/>
              <a:t>. </a:t>
            </a:r>
          </a:p>
          <a:p>
            <a:pPr marL="0" indent="0">
              <a:buNone/>
            </a:pPr>
            <a:r>
              <a:rPr lang="pl-PL" dirty="0" smtClean="0"/>
              <a:t>UWAGA</a:t>
            </a:r>
            <a:r>
              <a:rPr lang="pl-PL" dirty="0"/>
              <a:t>: Jeżeli beneficjent jest </a:t>
            </a:r>
            <a:r>
              <a:rPr lang="pl-PL" b="1" dirty="0"/>
              <a:t>osobą fizyczną </a:t>
            </a:r>
            <a:r>
              <a:rPr lang="pl-PL" dirty="0"/>
              <a:t>– nie ma obowiązku zakładania profilu </a:t>
            </a:r>
            <a:r>
              <a:rPr lang="pl-PL" dirty="0" smtClean="0"/>
              <a:t>w mediach </a:t>
            </a:r>
            <a:r>
              <a:rPr lang="pl-PL" dirty="0"/>
              <a:t>społecznościowych.</a:t>
            </a:r>
            <a:endParaRPr lang="pl-PL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22450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Beneficjent zamieszcza w </a:t>
            </a:r>
            <a:r>
              <a:rPr lang="pl-PL" dirty="0" err="1"/>
              <a:t>internecie</a:t>
            </a:r>
            <a:r>
              <a:rPr lang="pl-PL" dirty="0"/>
              <a:t> obowiązkowo:</a:t>
            </a:r>
          </a:p>
          <a:p>
            <a:r>
              <a:rPr lang="pl-PL" dirty="0" smtClean="0"/>
              <a:t>krótki </a:t>
            </a:r>
            <a:r>
              <a:rPr lang="pl-PL" dirty="0"/>
              <a:t>opis realizowanej operacji</a:t>
            </a:r>
          </a:p>
          <a:p>
            <a:r>
              <a:rPr lang="pl-PL" dirty="0" smtClean="0"/>
              <a:t>tytuł </a:t>
            </a:r>
            <a:r>
              <a:rPr lang="pl-PL" dirty="0"/>
              <a:t>operacji lub jego skróconą nazwę (maksymalnie 150 znaków),</a:t>
            </a:r>
          </a:p>
          <a:p>
            <a:r>
              <a:rPr lang="pl-PL" dirty="0" smtClean="0"/>
              <a:t>działania</a:t>
            </a:r>
            <a:r>
              <a:rPr lang="pl-PL" dirty="0"/>
              <a:t>, które będą realizowane w operacji (opis, co zostanie zrobione,</a:t>
            </a:r>
          </a:p>
          <a:p>
            <a:r>
              <a:rPr lang="pl-PL" dirty="0"/>
              <a:t>zakupione etc.),</a:t>
            </a:r>
          </a:p>
          <a:p>
            <a:r>
              <a:rPr lang="pl-PL" dirty="0" smtClean="0"/>
              <a:t>grupy </a:t>
            </a:r>
            <a:r>
              <a:rPr lang="pl-PL" dirty="0"/>
              <a:t>docelowe (do kogo skierowana jest operacja, kto z niej skorzysta),</a:t>
            </a:r>
          </a:p>
          <a:p>
            <a:r>
              <a:rPr lang="pl-PL" dirty="0" smtClean="0"/>
              <a:t>cel </a:t>
            </a:r>
            <a:r>
              <a:rPr lang="pl-PL" dirty="0"/>
              <a:t>lub cele operacji,</a:t>
            </a:r>
          </a:p>
          <a:p>
            <a:r>
              <a:rPr lang="pl-PL" dirty="0" smtClean="0"/>
              <a:t>efekty</a:t>
            </a:r>
            <a:r>
              <a:rPr lang="pl-PL" dirty="0"/>
              <a:t>, rezultaty operacji (jeśli opis zadań, działań nie zawiera opisu efektów,</a:t>
            </a:r>
          </a:p>
          <a:p>
            <a:r>
              <a:rPr lang="pl-PL" dirty="0"/>
              <a:t>rezultatów),</a:t>
            </a:r>
          </a:p>
          <a:p>
            <a:r>
              <a:rPr lang="pl-PL" dirty="0" smtClean="0"/>
              <a:t>wartość </a:t>
            </a:r>
            <a:r>
              <a:rPr lang="pl-PL" dirty="0"/>
              <a:t>operacji (całkowity koszt operacji),</a:t>
            </a:r>
          </a:p>
          <a:p>
            <a:r>
              <a:rPr lang="pl-PL" dirty="0" smtClean="0"/>
              <a:t>wysokość </a:t>
            </a:r>
            <a:r>
              <a:rPr lang="pl-PL" dirty="0"/>
              <a:t>wkładu UE,</a:t>
            </a:r>
            <a:endParaRPr lang="pl-PL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784442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logo </a:t>
            </a:r>
            <a:r>
              <a:rPr lang="pl-PL" dirty="0"/>
              <a:t>PS WPR 2023-2027,</a:t>
            </a:r>
          </a:p>
          <a:p>
            <a:r>
              <a:rPr lang="pl-PL" dirty="0" smtClean="0"/>
              <a:t>symbol </a:t>
            </a:r>
            <a:r>
              <a:rPr lang="pl-PL" dirty="0"/>
              <a:t>UE z umieszczonym obok zdaniem „Finansowane przez Unię Europejską” </a:t>
            </a:r>
            <a:r>
              <a:rPr lang="pl-PL" dirty="0" smtClean="0"/>
              <a:t>lub „Dofinansowane </a:t>
            </a:r>
            <a:r>
              <a:rPr lang="pl-PL" dirty="0"/>
              <a:t>przez Unię Europejską”,</a:t>
            </a:r>
          </a:p>
          <a:p>
            <a:r>
              <a:rPr lang="pl-PL" dirty="0" smtClean="0"/>
              <a:t>oraz </a:t>
            </a:r>
            <a:r>
              <a:rPr lang="pl-PL" dirty="0"/>
              <a:t>inne logo, którego zamieszczenie jest wymagane lub dopuszczalne (np. </a:t>
            </a:r>
            <a:r>
              <a:rPr lang="pl-PL" dirty="0" smtClean="0"/>
              <a:t>logo KSOW</a:t>
            </a:r>
            <a:r>
              <a:rPr lang="pl-PL" dirty="0"/>
              <a:t>+, logo beneficjenta, lokalnej grupy działania, herb/logo województwa, gminy).</a:t>
            </a:r>
            <a:endParaRPr lang="pl-PL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979005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74" y="1490134"/>
            <a:ext cx="7105013" cy="50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Ważne dokumenty zawierające informacje </a:t>
            </a:r>
            <a:br>
              <a:rPr lang="pl-PL" sz="3600" dirty="0"/>
            </a:br>
            <a:r>
              <a:rPr lang="pl-PL" sz="3600" dirty="0"/>
              <a:t>o obowiązkach </a:t>
            </a:r>
            <a:r>
              <a:rPr lang="pl-PL" sz="3600" dirty="0" smtClean="0"/>
              <a:t>beneficjentów w </a:t>
            </a:r>
            <a:r>
              <a:rPr lang="pl-PL" sz="3600" dirty="0"/>
              <a:t>zakresie info-</a:t>
            </a:r>
            <a:r>
              <a:rPr lang="pl-PL" sz="3600" dirty="0" err="1"/>
              <a:t>promo</a:t>
            </a:r>
            <a:r>
              <a:rPr lang="pl-PL" sz="3600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AutoNum type="arabicPeriod"/>
            </a:pPr>
            <a:r>
              <a:rPr lang="pl-PL" sz="2600" dirty="0"/>
              <a:t>Księga Wizualizacji logo Planu Strategicznego dla Wspólnej Polityki Rolnej na lata 2023-2027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pl-PL" sz="2600" dirty="0"/>
              <a:t>Strategia komunikacji PS WPR na lata </a:t>
            </a:r>
            <a:r>
              <a:rPr lang="pl-PL" sz="2600" dirty="0" smtClean="0"/>
              <a:t>2023-2027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pl-PL" sz="2600" dirty="0" smtClean="0"/>
              <a:t>Art. 50 ust. 1 rozporządzenia Parlamentu Europejskiego i Rady UE 2021/1060 z dnia </a:t>
            </a:r>
            <a:r>
              <a:rPr lang="pl-PL" sz="2600" dirty="0"/>
              <a:t>24 czerwca 2021 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341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Oznaczanie miejsca realizacji operacji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Do pobrania szablon przygotowany w programie Adobe </a:t>
            </a:r>
            <a:r>
              <a:rPr lang="pl-PL" dirty="0" smtClean="0"/>
              <a:t>Ilustrator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www.gov.pl/web/rolnictwo/plan-strategiczny-dla-wspolnej-polityki-rolnej-na-lata-2023-27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Szablon zawiera potrzebne elementy graficzne oraz siatkę dokumentu, co </a:t>
            </a:r>
            <a:r>
              <a:rPr lang="pl-PL" dirty="0" smtClean="0"/>
              <a:t>umożliwia samodzielne </a:t>
            </a:r>
            <a:r>
              <a:rPr lang="pl-PL" dirty="0"/>
              <a:t>budowanie kolejnych layoutów oraz elastyczne zmiany proporcji i </a:t>
            </a:r>
            <a:r>
              <a:rPr lang="pl-PL" dirty="0" smtClean="0"/>
              <a:t>treści przekazu</a:t>
            </a:r>
            <a:r>
              <a:rPr lang="pl-PL" dirty="0"/>
              <a:t>.</a:t>
            </a:r>
            <a:endParaRPr lang="pl-PL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199545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wizualizacji działań </a:t>
            </a:r>
            <a:r>
              <a:rPr lang="pl-PL" dirty="0" smtClean="0"/>
              <a:t>info-</a:t>
            </a:r>
            <a:r>
              <a:rPr lang="pl-PL" dirty="0" err="1" smtClean="0"/>
              <a:t>promo</a:t>
            </a:r>
            <a:r>
              <a:rPr lang="pl-PL" dirty="0"/>
              <a:t>: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/>
              <a:t>treści merytoryczne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przypadku prowadzenia działań </a:t>
            </a:r>
            <a:r>
              <a:rPr lang="pl-PL" dirty="0" smtClean="0"/>
              <a:t>informacyjnych </a:t>
            </a:r>
            <a:r>
              <a:rPr lang="pl-PL" dirty="0"/>
              <a:t>które zawierają informacje merytoryczne, każde takie działanie należy </a:t>
            </a:r>
            <a:r>
              <a:rPr lang="pl-PL" dirty="0" smtClean="0"/>
              <a:t>odpowiednio oznakować</a:t>
            </a:r>
            <a:r>
              <a:rPr lang="pl-PL" dirty="0"/>
              <a:t> </a:t>
            </a:r>
            <a:r>
              <a:rPr lang="pl-PL" dirty="0" smtClean="0"/>
              <a:t>poprzez zamieszczenie:</a:t>
            </a:r>
          </a:p>
          <a:p>
            <a:r>
              <a:rPr lang="pl-PL" dirty="0"/>
              <a:t>logo PS WPR 2023-2027,</a:t>
            </a:r>
          </a:p>
          <a:p>
            <a:r>
              <a:rPr lang="pl-PL" dirty="0" smtClean="0"/>
              <a:t>symbol </a:t>
            </a:r>
            <a:r>
              <a:rPr lang="pl-PL" dirty="0"/>
              <a:t>UE z umieszczonym obok zdaniem „Finansowane przez Unię Europejską” </a:t>
            </a:r>
            <a:r>
              <a:rPr lang="pl-PL" dirty="0" smtClean="0"/>
              <a:t>lub „Dofinansowane </a:t>
            </a:r>
            <a:r>
              <a:rPr lang="pl-PL" dirty="0"/>
              <a:t>przez Unię Europejską” zapisany w całości i umieszczony obok </a:t>
            </a:r>
            <a:r>
              <a:rPr lang="pl-PL" dirty="0" smtClean="0"/>
              <a:t>symbolu UE</a:t>
            </a:r>
            <a:r>
              <a:rPr lang="pl-PL" dirty="0"/>
              <a:t>,</a:t>
            </a:r>
          </a:p>
          <a:p>
            <a:r>
              <a:rPr lang="pl-PL" dirty="0" smtClean="0"/>
              <a:t>oraz </a:t>
            </a:r>
            <a:r>
              <a:rPr lang="pl-PL" dirty="0"/>
              <a:t>inne logo, którego zamieszczenie jest wymagane lub </a:t>
            </a:r>
            <a:r>
              <a:rPr lang="pl-PL" dirty="0" smtClean="0"/>
              <a:t>dopuszczalne.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5510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wizualizacji działań </a:t>
            </a:r>
            <a:r>
              <a:rPr lang="pl-PL" dirty="0" smtClean="0"/>
              <a:t>info-</a:t>
            </a:r>
            <a:r>
              <a:rPr lang="pl-PL" dirty="0" err="1" smtClean="0"/>
              <a:t>promo</a:t>
            </a:r>
            <a:r>
              <a:rPr lang="pl-PL" dirty="0"/>
              <a:t>: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/>
              <a:t>treści merytoryczne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73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Ponadto, w materiale powinno się zamieścić informacje o:</a:t>
            </a:r>
          </a:p>
          <a:p>
            <a:r>
              <a:rPr lang="pl-PL" dirty="0" smtClean="0"/>
              <a:t>dofinansowaniu </a:t>
            </a:r>
            <a:r>
              <a:rPr lang="pl-PL" dirty="0"/>
              <a:t>materiału informacyjnego/artykułu ze środków UE w następującej formie</a:t>
            </a:r>
            <a:r>
              <a:rPr lang="pl-PL" dirty="0" smtClean="0"/>
              <a:t>: „</a:t>
            </a:r>
            <a:r>
              <a:rPr lang="pl-PL" dirty="0"/>
              <a:t>Materiał finansowany/dofinansowany ze środków UE w ramach Planu Strategicznego </a:t>
            </a:r>
            <a:r>
              <a:rPr lang="pl-PL" dirty="0" smtClean="0"/>
              <a:t>dla Wspólnej </a:t>
            </a:r>
            <a:r>
              <a:rPr lang="pl-PL" dirty="0"/>
              <a:t>Polityki Rolnej na lata 2023-2027”.</a:t>
            </a:r>
          </a:p>
          <a:p>
            <a:r>
              <a:rPr lang="pl-PL" dirty="0" smtClean="0"/>
              <a:t>o </a:t>
            </a:r>
            <a:r>
              <a:rPr lang="pl-PL" dirty="0"/>
              <a:t>podmiocie odpowiedzialnym za treść materiału informacyjnego, np. w formie: „</a:t>
            </a:r>
            <a:r>
              <a:rPr lang="pl-PL" dirty="0" smtClean="0"/>
              <a:t>Materiał opracowany </a:t>
            </a:r>
            <a:r>
              <a:rPr lang="pl-PL" dirty="0"/>
              <a:t>przez (...)”,</a:t>
            </a:r>
          </a:p>
          <a:p>
            <a:r>
              <a:rPr lang="pl-PL" dirty="0" smtClean="0"/>
              <a:t>IZ</a:t>
            </a:r>
            <a:r>
              <a:rPr lang="pl-PL" dirty="0"/>
              <a:t>: Instytucja Zarządzająca Planem Strategicznym dla Wspólnej Polityki Rolnej na lata </a:t>
            </a:r>
            <a:r>
              <a:rPr lang="pl-PL" dirty="0" smtClean="0"/>
              <a:t>2023- 2027 </a:t>
            </a:r>
            <a:r>
              <a:rPr lang="pl-PL" dirty="0"/>
              <a:t>– Minister Rolnictwa i Rozwoju Wsi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dirty="0"/>
              <a:t>Powyższe informacje należy umieścić w dowolnym miejscu publikacji, poza </a:t>
            </a:r>
            <a:r>
              <a:rPr lang="pl-PL" b="1" dirty="0" smtClean="0"/>
              <a:t>obszarem obowiązkowej </a:t>
            </a:r>
            <a:r>
              <a:rPr lang="pl-PL" b="1" dirty="0"/>
              <a:t>wizualizacji. </a:t>
            </a:r>
            <a:r>
              <a:rPr lang="pl-PL" dirty="0"/>
              <a:t>Informacje muszą być widoczne i czytelne dla odbiorców.</a:t>
            </a:r>
          </a:p>
        </p:txBody>
      </p:sp>
    </p:spTree>
    <p:extLst>
      <p:ext uri="{BB962C8B-B14F-4D97-AF65-F5344CB8AC3E}">
        <p14:creationId xmlns:p14="http://schemas.microsoft.com/office/powerpoint/2010/main" val="919315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wizualizacji działań </a:t>
            </a:r>
            <a:r>
              <a:rPr lang="pl-PL" dirty="0" smtClean="0"/>
              <a:t>info-</a:t>
            </a:r>
            <a:r>
              <a:rPr lang="pl-PL" dirty="0" err="1" smtClean="0"/>
              <a:t>promo</a:t>
            </a:r>
            <a:r>
              <a:rPr lang="pl-PL" dirty="0"/>
              <a:t>: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/>
              <a:t>treści merytoryczne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przypadku prowadzenia działań informacyjnych w telewizji (spoty, audycje, </a:t>
            </a:r>
            <a:r>
              <a:rPr lang="pl-PL" dirty="0" smtClean="0"/>
              <a:t>programy, itd.) lub w </a:t>
            </a:r>
            <a:r>
              <a:rPr lang="pl-PL" dirty="0" err="1"/>
              <a:t>internecie</a:t>
            </a:r>
            <a:r>
              <a:rPr lang="pl-PL" dirty="0"/>
              <a:t> (filmy, programy, </a:t>
            </a:r>
            <a:r>
              <a:rPr lang="pl-PL" dirty="0" smtClean="0"/>
              <a:t>publikacje w </a:t>
            </a:r>
            <a:r>
              <a:rPr lang="pl-PL" dirty="0"/>
              <a:t>wersji elektronicznej itd.)</a:t>
            </a:r>
            <a:r>
              <a:rPr lang="pl-PL" dirty="0" smtClean="0"/>
              <a:t>, </a:t>
            </a:r>
            <a:r>
              <a:rPr lang="pl-PL" dirty="0"/>
              <a:t>zawierających informacje merytoryczne, każde takie działanie należy </a:t>
            </a:r>
            <a:r>
              <a:rPr lang="pl-PL" dirty="0" smtClean="0"/>
              <a:t>odpowiednio oznakować</a:t>
            </a:r>
            <a:r>
              <a:rPr lang="pl-PL" dirty="0"/>
              <a:t>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Może </a:t>
            </a:r>
            <a:r>
              <a:rPr lang="pl-PL" dirty="0"/>
              <a:t>to mieć formę planszy/ kadru zamieszczonego na początku lub na </a:t>
            </a:r>
            <a:r>
              <a:rPr lang="pl-PL" dirty="0" smtClean="0"/>
              <a:t>końcu materiału</a:t>
            </a:r>
            <a:r>
              <a:rPr lang="pl-PL" dirty="0"/>
              <a:t>, z czasem emisji </a:t>
            </a:r>
            <a:r>
              <a:rPr lang="pl-PL" b="1" dirty="0"/>
              <a:t>nie krótszym niż 3 sekundy </a:t>
            </a:r>
            <a:r>
              <a:rPr lang="pl-PL" dirty="0"/>
              <a:t>lub planszy widocznej w czasie </a:t>
            </a:r>
            <a:r>
              <a:rPr lang="pl-PL" b="1" dirty="0" smtClean="0"/>
              <a:t>nie krótszym </a:t>
            </a:r>
            <a:r>
              <a:rPr lang="pl-PL" b="1" dirty="0"/>
              <a:t>niż 3 sekundy </a:t>
            </a:r>
            <a:r>
              <a:rPr lang="pl-PL" dirty="0"/>
              <a:t>w dowolnym momencie emisji w przypadku </a:t>
            </a:r>
            <a:r>
              <a:rPr lang="pl-PL" dirty="0" smtClean="0"/>
              <a:t>transmisji prowadzonych </a:t>
            </a:r>
            <a:r>
              <a:rPr lang="pl-PL" dirty="0"/>
              <a:t>"na </a:t>
            </a:r>
            <a:r>
              <a:rPr lang="pl-PL" dirty="0" smtClean="0"/>
              <a:t>żywo".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911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wizualizacji działań </a:t>
            </a:r>
            <a:r>
              <a:rPr lang="pl-PL" dirty="0" smtClean="0"/>
              <a:t>info-</a:t>
            </a:r>
            <a:r>
              <a:rPr lang="pl-PL" dirty="0" err="1" smtClean="0"/>
              <a:t>promo</a:t>
            </a:r>
            <a:r>
              <a:rPr lang="pl-PL" dirty="0"/>
              <a:t>: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/>
              <a:t>treści merytoryczne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73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W przypadku prowadzenia działań informacyjnych w radio (spoty, audycje, programy, itd</a:t>
            </a:r>
            <a:r>
              <a:rPr lang="pl-PL" dirty="0" smtClean="0"/>
              <a:t>.), które </a:t>
            </a:r>
            <a:r>
              <a:rPr lang="pl-PL" dirty="0"/>
              <a:t>zawierają informacje merytoryczne, w każdym takim działaniu należy </a:t>
            </a:r>
            <a:r>
              <a:rPr lang="pl-PL" dirty="0" smtClean="0"/>
              <a:t>zawrzeć informację </a:t>
            </a:r>
            <a:r>
              <a:rPr lang="pl-PL" dirty="0"/>
              <a:t>o wsparciu ze środków UE.</a:t>
            </a:r>
          </a:p>
          <a:p>
            <a:pPr marL="0" indent="0">
              <a:buNone/>
            </a:pPr>
            <a:r>
              <a:rPr lang="pl-PL" dirty="0"/>
              <a:t>Jedyną formą jest przeczytanie tekstu przez lektora na początku lub na końcu materiału, </a:t>
            </a:r>
            <a:r>
              <a:rPr lang="pl-PL" dirty="0" smtClean="0"/>
              <a:t>z czasem </a:t>
            </a:r>
            <a:r>
              <a:rPr lang="pl-PL" dirty="0"/>
              <a:t>emisji wystarczającym na wyraźne przekazanie informacji o </a:t>
            </a:r>
            <a:r>
              <a:rPr lang="pl-PL" dirty="0" smtClean="0"/>
              <a:t>dofinansowaniu materiału </a:t>
            </a:r>
            <a:r>
              <a:rPr lang="pl-PL" dirty="0"/>
              <a:t>ze środków UE, np. w następującej formie:</a:t>
            </a:r>
          </a:p>
          <a:p>
            <a:pPr marL="0" indent="0">
              <a:buNone/>
            </a:pPr>
            <a:r>
              <a:rPr lang="pl-PL" b="1" dirty="0"/>
              <a:t>Materiał/ kampania/operacja finansowana/dofinansowana ze środków Unii </a:t>
            </a:r>
            <a:r>
              <a:rPr lang="pl-PL" b="1" dirty="0" smtClean="0"/>
              <a:t>Europejskiej w </a:t>
            </a:r>
            <a:r>
              <a:rPr lang="pl-PL" b="1" dirty="0"/>
              <a:t>ramach Planu Strategicznego dla Wspólnej Polityki Rolnej na lata 2023-2027.</a:t>
            </a:r>
          </a:p>
          <a:p>
            <a:pPr marL="0" indent="0">
              <a:buNone/>
            </a:pPr>
            <a:r>
              <a:rPr lang="pl-PL" dirty="0"/>
              <a:t>W krótkich spotach audio (do 40 sekund) można użyć skróconej wersji komunikatu:</a:t>
            </a:r>
          </a:p>
          <a:p>
            <a:pPr marL="0" indent="0">
              <a:buNone/>
            </a:pPr>
            <a:r>
              <a:rPr lang="pl-PL" b="1" dirty="0"/>
              <a:t>Materiał/ kampania/operacja finansowana/dofinansowana ze środków Unii Europejskiej.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8855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wizualizacji działań </a:t>
            </a:r>
            <a:r>
              <a:rPr lang="pl-PL" dirty="0" smtClean="0"/>
              <a:t>info-</a:t>
            </a:r>
            <a:r>
              <a:rPr lang="pl-PL" dirty="0" err="1" smtClean="0"/>
              <a:t>promo</a:t>
            </a:r>
            <a:r>
              <a:rPr lang="pl-PL" dirty="0"/>
              <a:t>: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/>
              <a:t>bez</a:t>
            </a:r>
            <a:r>
              <a:rPr lang="pl-PL" dirty="0" smtClean="0"/>
              <a:t> </a:t>
            </a:r>
            <a:r>
              <a:rPr lang="pl-PL" b="1" dirty="0" smtClean="0"/>
              <a:t>treści merytorycznych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73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Działania promocyjne realizowane prowadzone w mediach np. Informacja prasowa, </a:t>
            </a:r>
            <a:r>
              <a:rPr lang="pl-PL" dirty="0" smtClean="0"/>
              <a:t>reklama, itp</a:t>
            </a:r>
            <a:r>
              <a:rPr lang="pl-PL" dirty="0"/>
              <a:t>., niezawierające treści merytorycznych, należy oznakować następująco:</a:t>
            </a:r>
          </a:p>
          <a:p>
            <a:r>
              <a:rPr lang="pl-PL" dirty="0" smtClean="0"/>
              <a:t>logo </a:t>
            </a:r>
            <a:r>
              <a:rPr lang="pl-PL" dirty="0"/>
              <a:t>PS WPR 2023-2027;</a:t>
            </a:r>
          </a:p>
          <a:p>
            <a:r>
              <a:rPr lang="pl-PL" dirty="0" smtClean="0"/>
              <a:t>symbol </a:t>
            </a:r>
            <a:r>
              <a:rPr lang="pl-PL" dirty="0"/>
              <a:t>UE z umieszczonym obok zdaniem „Finansowane przez Unię Europejską” lub</a:t>
            </a:r>
          </a:p>
          <a:p>
            <a:r>
              <a:rPr lang="pl-PL" dirty="0"/>
              <a:t>„Dofinansowane przez Unię Europejską” zapisany w całości i umieszczony obok </a:t>
            </a:r>
            <a:r>
              <a:rPr lang="pl-PL" dirty="0" smtClean="0"/>
              <a:t>symbolu UE</a:t>
            </a:r>
            <a:r>
              <a:rPr lang="pl-PL" dirty="0"/>
              <a:t>;</a:t>
            </a:r>
          </a:p>
          <a:p>
            <a:r>
              <a:rPr lang="pl-PL" dirty="0" smtClean="0"/>
              <a:t>oraz </a:t>
            </a:r>
            <a:r>
              <a:rPr lang="pl-PL" dirty="0"/>
              <a:t>inne logo, którego zamieszczenie jest wymagane lub </a:t>
            </a:r>
            <a:r>
              <a:rPr lang="pl-PL" dirty="0" smtClean="0"/>
              <a:t>dopuszczalne.</a:t>
            </a:r>
          </a:p>
          <a:p>
            <a:pPr marL="0" indent="0">
              <a:buNone/>
            </a:pPr>
            <a:r>
              <a:rPr lang="pl-PL" b="1" dirty="0" smtClean="0"/>
              <a:t>Ta sama zasada dotyczy oznakowania materiałów promocyjnych – tzw. </a:t>
            </a:r>
            <a:r>
              <a:rPr lang="pl-PL" b="1" dirty="0"/>
              <a:t>g</a:t>
            </a:r>
            <a:r>
              <a:rPr lang="pl-PL" b="1" dirty="0" smtClean="0"/>
              <a:t>adżetów.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73314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wizualizacji działań </a:t>
            </a:r>
            <a:r>
              <a:rPr lang="pl-PL" dirty="0" smtClean="0"/>
              <a:t>info-</a:t>
            </a:r>
            <a:r>
              <a:rPr lang="pl-PL" dirty="0" err="1" smtClean="0"/>
              <a:t>promo</a:t>
            </a:r>
            <a:r>
              <a:rPr lang="pl-PL" dirty="0"/>
              <a:t>: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/>
              <a:t>bez</a:t>
            </a:r>
            <a:r>
              <a:rPr lang="pl-PL" dirty="0" smtClean="0"/>
              <a:t> </a:t>
            </a:r>
            <a:r>
              <a:rPr lang="pl-PL" b="1" dirty="0" smtClean="0"/>
              <a:t>treści merytorycznych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Dla działań promocyjnych w radio oznakowanie to wyraźne przeczytanie przez </a:t>
            </a:r>
            <a:r>
              <a:rPr lang="pl-PL" dirty="0" smtClean="0"/>
              <a:t>lektora następującej </a:t>
            </a:r>
            <a:r>
              <a:rPr lang="pl-PL" dirty="0"/>
              <a:t>treści:</a:t>
            </a:r>
          </a:p>
          <a:p>
            <a:pPr marL="0" indent="0">
              <a:buNone/>
            </a:pPr>
            <a:r>
              <a:rPr lang="pl-PL" b="1" dirty="0"/>
              <a:t>Materiał/kampania/operacja finansowany/dofinansowany ze środków Unii Europejskiej </a:t>
            </a:r>
            <a:r>
              <a:rPr lang="pl-PL" b="1" dirty="0" smtClean="0"/>
              <a:t>w ramach </a:t>
            </a:r>
            <a:r>
              <a:rPr lang="pl-PL" b="1" dirty="0"/>
              <a:t>Planu Strategicznego dla Wspólnej Polityki Rolnej na lata 2023-2027.</a:t>
            </a:r>
          </a:p>
        </p:txBody>
      </p:sp>
    </p:spTree>
    <p:extLst>
      <p:ext uri="{BB962C8B-B14F-4D97-AF65-F5344CB8AC3E}">
        <p14:creationId xmlns:p14="http://schemas.microsoft.com/office/powerpoint/2010/main" val="3068449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wizualizacji działań </a:t>
            </a:r>
            <a:r>
              <a:rPr lang="pl-PL" dirty="0" smtClean="0"/>
              <a:t>info-</a:t>
            </a:r>
            <a:r>
              <a:rPr lang="pl-PL" dirty="0" err="1" smtClean="0"/>
              <a:t>promo</a:t>
            </a:r>
            <a:r>
              <a:rPr lang="pl-PL" dirty="0"/>
              <a:t>: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/>
              <a:t>Materiały promocyjne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73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Beneficjenci mogą przygotowywać materiały promocyjne (tak, aby koszty ich wykonania</a:t>
            </a:r>
          </a:p>
          <a:p>
            <a:pPr marL="0" indent="0">
              <a:buNone/>
            </a:pPr>
            <a:r>
              <a:rPr lang="pl-PL" dirty="0"/>
              <a:t>mogły być kwalifikowalne) pod kilkoma warunkami:</a:t>
            </a:r>
          </a:p>
          <a:p>
            <a:r>
              <a:rPr lang="pl-PL" dirty="0" smtClean="0"/>
              <a:t>muszą </a:t>
            </a:r>
            <a:r>
              <a:rPr lang="pl-PL" dirty="0"/>
              <a:t>one być ujęte w budżecie projektu, tzn. stanowią jedną ze </a:t>
            </a:r>
            <a:r>
              <a:rPr lang="pl-PL" dirty="0" smtClean="0"/>
              <a:t>składowych projektu</a:t>
            </a:r>
            <a:r>
              <a:rPr lang="pl-PL" dirty="0"/>
              <a:t>/ operacji,</a:t>
            </a:r>
          </a:p>
          <a:p>
            <a:r>
              <a:rPr lang="pl-PL" dirty="0" smtClean="0"/>
              <a:t>musi </a:t>
            </a:r>
            <a:r>
              <a:rPr lang="pl-PL" dirty="0"/>
              <a:t>zostać ściśle określona grupa odbiorców (zgodnie z planem promocji </a:t>
            </a:r>
            <a:r>
              <a:rPr lang="pl-PL" dirty="0" smtClean="0"/>
              <a:t>projektu, jeśli </a:t>
            </a:r>
            <a:r>
              <a:rPr lang="pl-PL" dirty="0"/>
              <a:t>plan taki istnieje),</a:t>
            </a:r>
          </a:p>
          <a:p>
            <a:r>
              <a:rPr lang="pl-PL" dirty="0" smtClean="0"/>
              <a:t>ich </a:t>
            </a:r>
            <a:r>
              <a:rPr lang="pl-PL" dirty="0"/>
              <a:t>rodzaj powinien nawiązywać do charakteru projektu (np. w przypadku </a:t>
            </a:r>
            <a:r>
              <a:rPr lang="pl-PL" dirty="0" smtClean="0"/>
              <a:t>szkoleń mogą </a:t>
            </a:r>
            <a:r>
              <a:rPr lang="pl-PL" dirty="0"/>
              <a:t>to być długopisy i notesy dla uczestników),</a:t>
            </a:r>
          </a:p>
          <a:p>
            <a:r>
              <a:rPr lang="pl-PL" dirty="0" smtClean="0"/>
              <a:t>muszą </a:t>
            </a:r>
            <a:r>
              <a:rPr lang="pl-PL" dirty="0"/>
              <a:t>być dostosowane i przydatne dla danej grupy odbiorców,</a:t>
            </a:r>
          </a:p>
          <a:p>
            <a:r>
              <a:rPr lang="pl-PL" dirty="0" smtClean="0"/>
              <a:t>musi </a:t>
            </a:r>
            <a:r>
              <a:rPr lang="pl-PL" dirty="0"/>
              <a:t>zostać uwzględniony sposób ich dystrybucji,</a:t>
            </a:r>
          </a:p>
          <a:p>
            <a:r>
              <a:rPr lang="pl-PL" dirty="0" smtClean="0"/>
              <a:t>materiały </a:t>
            </a:r>
            <a:r>
              <a:rPr lang="pl-PL" dirty="0"/>
              <a:t>promocyjne nie są realizowane jako samodzielna operacja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dirty="0"/>
              <a:t>Materiały promocyjne mogą być wyłącznie elementem wspierającym operację.</a:t>
            </a:r>
          </a:p>
        </p:txBody>
      </p:sp>
    </p:spTree>
    <p:extLst>
      <p:ext uri="{BB962C8B-B14F-4D97-AF65-F5344CB8AC3E}">
        <p14:creationId xmlns:p14="http://schemas.microsoft.com/office/powerpoint/2010/main" val="2296497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wizualizacji działań </a:t>
            </a:r>
            <a:r>
              <a:rPr lang="pl-PL" dirty="0" smtClean="0"/>
              <a:t>info-</a:t>
            </a:r>
            <a:r>
              <a:rPr lang="pl-PL" dirty="0" err="1" smtClean="0"/>
              <a:t>promo</a:t>
            </a:r>
            <a:r>
              <a:rPr lang="pl-PL" dirty="0"/>
              <a:t>: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/>
              <a:t>Materiały promocyjne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73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Materiały promocyjne, tzw. gadżety, wykonuje się w celu poinformowania odbiorców </a:t>
            </a:r>
            <a:r>
              <a:rPr lang="pl-PL" dirty="0" smtClean="0"/>
              <a:t>o wkładzie </a:t>
            </a:r>
            <a:r>
              <a:rPr lang="pl-PL" dirty="0"/>
              <a:t>EFRROW, otrzymanym wsparciu finansowym z UE i realizowanym PS WPR </a:t>
            </a:r>
            <a:r>
              <a:rPr lang="pl-PL" dirty="0" smtClean="0"/>
              <a:t>2023- 2027</a:t>
            </a:r>
            <a:r>
              <a:rPr lang="pl-PL" dirty="0"/>
              <a:t>. Dlatego wymagane elementy wizualizacji muszą być czytelne i widoczne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dirty="0"/>
              <a:t>Nie można umieszczać logo np. na wewnętrznej, niewidocznej stronie </a:t>
            </a:r>
            <a:r>
              <a:rPr lang="pl-PL" b="1" dirty="0" smtClean="0"/>
              <a:t>przedmiotów. Jeśli </a:t>
            </a:r>
            <a:r>
              <a:rPr lang="pl-PL" b="1" dirty="0"/>
              <a:t>przedmiot jest tak mały, że nie można na nim zastosować czytelnych </a:t>
            </a:r>
            <a:r>
              <a:rPr lang="pl-PL" b="1" dirty="0" smtClean="0"/>
              <a:t>znaków, nie </a:t>
            </a:r>
            <a:r>
              <a:rPr lang="pl-PL" b="1" dirty="0"/>
              <a:t>można go używać do celów </a:t>
            </a:r>
            <a:r>
              <a:rPr lang="pl-PL" b="1" dirty="0" smtClean="0"/>
              <a:t>promocyjnych.</a:t>
            </a:r>
          </a:p>
          <a:p>
            <a:pPr marL="0" indent="0">
              <a:buNone/>
            </a:pPr>
            <a:r>
              <a:rPr lang="pl-PL" dirty="0"/>
              <a:t>Jeżeli materiał promocyjny znajduje się w opakowaniu, np., etui, torba, pudełko itp</a:t>
            </a:r>
            <a:r>
              <a:rPr lang="pl-PL" dirty="0" smtClean="0"/>
              <a:t>., opakowanie </a:t>
            </a:r>
            <a:r>
              <a:rPr lang="pl-PL" dirty="0"/>
              <a:t>należy oznakować, tak jak materiał promocyjny. Oznakować należy </a:t>
            </a:r>
            <a:r>
              <a:rPr lang="pl-PL" dirty="0" smtClean="0"/>
              <a:t>opakowania, które </a:t>
            </a:r>
            <a:r>
              <a:rPr lang="pl-PL" dirty="0"/>
              <a:t>razem z zawartością są materiałem promocyjnym – np. etui z długopisem i piórem.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87322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wizualizacji działań </a:t>
            </a:r>
            <a:r>
              <a:rPr lang="pl-PL" dirty="0" smtClean="0"/>
              <a:t>info-</a:t>
            </a:r>
            <a:r>
              <a:rPr lang="pl-PL" dirty="0" err="1" smtClean="0"/>
              <a:t>promo</a:t>
            </a:r>
            <a:r>
              <a:rPr lang="pl-PL" dirty="0"/>
              <a:t>: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/>
              <a:t>Materiały promocyjne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73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Przy planowaniu operacji i związanym z tym planowaniem zakupu materiałów </a:t>
            </a:r>
            <a:r>
              <a:rPr lang="pl-PL" dirty="0" smtClean="0"/>
              <a:t>promocyjnych rekomenduje </a:t>
            </a:r>
            <a:r>
              <a:rPr lang="pl-PL" dirty="0"/>
              <a:t>się, aby </a:t>
            </a:r>
            <a:r>
              <a:rPr lang="pl-PL" b="1" dirty="0"/>
              <a:t>rezygnować z akcesoriów i produktów, które nie są obojętne </a:t>
            </a:r>
            <a:r>
              <a:rPr lang="pl-PL" b="1" dirty="0" smtClean="0"/>
              <a:t>dla środowiska </a:t>
            </a:r>
            <a:r>
              <a:rPr lang="pl-PL" dirty="0"/>
              <a:t>lub </a:t>
            </a:r>
            <a:r>
              <a:rPr lang="pl-PL" b="1" dirty="0"/>
              <a:t>zastępować ich przyjaznymi dla środowiska odpowiednikami</a:t>
            </a:r>
            <a:r>
              <a:rPr lang="pl-PL" dirty="0"/>
              <a:t>. Dlatego </a:t>
            </a:r>
            <a:r>
              <a:rPr lang="pl-PL" dirty="0" smtClean="0"/>
              <a:t>też zaleca </a:t>
            </a:r>
            <a:r>
              <a:rPr lang="pl-PL" dirty="0"/>
              <a:t>się wybierać:</a:t>
            </a:r>
          </a:p>
          <a:p>
            <a:r>
              <a:rPr lang="pl-PL" dirty="0" smtClean="0"/>
              <a:t>przedmioty</a:t>
            </a:r>
            <a:r>
              <a:rPr lang="pl-PL" dirty="0"/>
              <a:t>, które są potrzebne i mają wysoką wartość użytkową,</a:t>
            </a:r>
          </a:p>
          <a:p>
            <a:r>
              <a:rPr lang="pl-PL" dirty="0" smtClean="0"/>
              <a:t>materiały </a:t>
            </a:r>
            <a:r>
              <a:rPr lang="pl-PL" dirty="0"/>
              <a:t>trwałe i przyjazne dla środowiska,</a:t>
            </a:r>
          </a:p>
          <a:p>
            <a:r>
              <a:rPr lang="pl-PL" dirty="0" smtClean="0"/>
              <a:t>trwałe </a:t>
            </a:r>
            <a:r>
              <a:rPr lang="pl-PL" dirty="0"/>
              <a:t>przedmioty i projekty wielokrotnego użytku (na przykład na banerach </a:t>
            </a:r>
            <a:r>
              <a:rPr lang="pl-PL" dirty="0" smtClean="0"/>
              <a:t>unikamy dat </a:t>
            </a:r>
            <a:r>
              <a:rPr lang="pl-PL" dirty="0"/>
              <a:t>konkretnych wydarzeń</a:t>
            </a:r>
            <a:r>
              <a:rPr lang="pl-PL" dirty="0" smtClean="0"/>
              <a:t>), </a:t>
            </a:r>
          </a:p>
          <a:p>
            <a:r>
              <a:rPr lang="pl-PL" dirty="0" smtClean="0"/>
              <a:t>europejskie </a:t>
            </a:r>
            <a:r>
              <a:rPr lang="pl-PL" dirty="0"/>
              <a:t>i lokalne produkty oraz bliżej położone zakłady produkcyjne.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2053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identyfikacji wizualnej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Zgodnie z </a:t>
            </a:r>
            <a:r>
              <a:rPr lang="pl-PL" b="1" dirty="0"/>
              <a:t>Rozporządzeniem Wykonawczym Komisji (UE) 2022/129 z dnia 21 grudnia 2021 r.</a:t>
            </a:r>
            <a:r>
              <a:rPr lang="pl-PL" dirty="0"/>
              <a:t>, beneficjenci interwencji finansowanych z Europejskiego Funduszu Rolnego na rzecz Rozwoju Obszarów Wiejskich (EFRROW) są zobowiązani do potwierdzania otrzymania wsparcia z </a:t>
            </a:r>
            <a:r>
              <a:rPr lang="pl-PL" b="1" dirty="0"/>
              <a:t>Planu Strategicznego dla Wspólnej Polityki Rolnej na lata 2023–2027</a:t>
            </a:r>
            <a:r>
              <a:rPr lang="pl-PL" dirty="0"/>
              <a:t> (PS WPR 2023–2027) poprzez odpowiednie oznaczenie miejsca realizacji projektu, np. poprzez tablice informacyjne, plakaty czy informacje zamieszczone w Internecie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1320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Logo PS WPR </a:t>
            </a:r>
            <a:r>
              <a:rPr lang="pl-PL" dirty="0" smtClean="0"/>
              <a:t>2023-2027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539067"/>
            <a:ext cx="10515600" cy="2637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Forma podstawowa </a:t>
            </a:r>
            <a:r>
              <a:rPr lang="pl-PL" dirty="0"/>
              <a:t>logo zbudowane jest z grafiki i logotypu, pełnej nazwy </a:t>
            </a:r>
            <a:r>
              <a:rPr lang="pl-PL" dirty="0" smtClean="0"/>
              <a:t>Planu Strategicznego</a:t>
            </a:r>
            <a:r>
              <a:rPr lang="pl-PL" dirty="0"/>
              <a:t>: Plan Strategiczny dla Wspólnej Polityki Rolnej na lata </a:t>
            </a:r>
            <a:r>
              <a:rPr lang="pl-PL" dirty="0" smtClean="0"/>
              <a:t>2023-2027. Wytłuszczone </a:t>
            </a:r>
            <a:r>
              <a:rPr lang="pl-PL" dirty="0"/>
              <a:t>pierwsze litery wyrazów w logotypie podkreślają i zapisują w </a:t>
            </a:r>
            <a:r>
              <a:rPr lang="pl-PL" dirty="0" smtClean="0"/>
              <a:t>świadomości odbiorców </a:t>
            </a:r>
            <a:r>
              <a:rPr lang="pl-PL" dirty="0"/>
              <a:t>skrót PS WPR 2023-2027.</a:t>
            </a:r>
          </a:p>
          <a:p>
            <a:pPr marL="0" indent="0">
              <a:buNone/>
            </a:pPr>
            <a:r>
              <a:rPr lang="pl-PL" b="1" dirty="0"/>
              <a:t>Forma skrócona </a:t>
            </a:r>
            <a:r>
              <a:rPr lang="pl-PL" dirty="0"/>
              <a:t>zbudowana jest z grafiki i logotypu będącego skrótem nazwy </a:t>
            </a:r>
            <a:r>
              <a:rPr lang="pl-PL" dirty="0" smtClean="0"/>
              <a:t>Planu Strategicznego</a:t>
            </a:r>
            <a:r>
              <a:rPr lang="pl-PL" dirty="0"/>
              <a:t>: PS WPR 2023-2027.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91" y="1236864"/>
            <a:ext cx="7669276" cy="21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15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Logo PS WPR </a:t>
            </a:r>
            <a:r>
              <a:rPr lang="pl-PL" dirty="0" smtClean="0"/>
              <a:t>2023-2027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Minimalna wielkość logo</a:t>
            </a:r>
          </a:p>
          <a:p>
            <a:pPr marL="0" indent="0">
              <a:buNone/>
            </a:pPr>
            <a:r>
              <a:rPr lang="pl-PL" dirty="0"/>
              <a:t>Logo należy skalować proporcjonalnie - nierozłącznie znak i logotyp. Podstawową </a:t>
            </a:r>
            <a:r>
              <a:rPr lang="pl-PL" dirty="0" smtClean="0"/>
              <a:t>zasadą przy </a:t>
            </a:r>
            <a:r>
              <a:rPr lang="pl-PL" dirty="0"/>
              <a:t>umieszczaniu znaków i logo jest zachowanie ich czytelności. W związku z tym, </a:t>
            </a:r>
            <a:r>
              <a:rPr lang="pl-PL" dirty="0" smtClean="0"/>
              <a:t>na mniejszych </a:t>
            </a:r>
            <a:r>
              <a:rPr lang="pl-PL" dirty="0"/>
              <a:t>powierzchniach można użyć logo PS WPR ze skróconą nazwą. Minimalna </a:t>
            </a:r>
            <a:r>
              <a:rPr lang="pl-PL" dirty="0" smtClean="0"/>
              <a:t>wielkość (wysokość</a:t>
            </a:r>
            <a:r>
              <a:rPr lang="pl-PL" dirty="0"/>
              <a:t>) logo w przypadku druku/nadruku to- 10 mm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dirty="0"/>
              <a:t>Jeśli przedmiot jest tak mały, że nie można na nim zastosować czytelnych </a:t>
            </a:r>
            <a:r>
              <a:rPr lang="pl-PL" b="1" dirty="0" smtClean="0"/>
              <a:t>logo, nie </a:t>
            </a:r>
            <a:r>
              <a:rPr lang="pl-PL" b="1" dirty="0"/>
              <a:t>można go używać do celów promocyjnych.</a:t>
            </a:r>
          </a:p>
        </p:txBody>
      </p:sp>
    </p:spTree>
    <p:extLst>
      <p:ext uri="{BB962C8B-B14F-4D97-AF65-F5344CB8AC3E}">
        <p14:creationId xmlns:p14="http://schemas.microsoft.com/office/powerpoint/2010/main" val="4000390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Logo PS WPR </a:t>
            </a:r>
            <a:r>
              <a:rPr lang="pl-PL" dirty="0" smtClean="0"/>
              <a:t>2023-2027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7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57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Logo PS WPR </a:t>
            </a:r>
            <a:r>
              <a:rPr lang="pl-PL" dirty="0" smtClean="0"/>
              <a:t>2023-2027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Podstawowym tłem </a:t>
            </a:r>
            <a:r>
              <a:rPr lang="pl-PL" dirty="0"/>
              <a:t>dla zastosowania logo jest kolor biały lub inny jasny nie wpływający </a:t>
            </a:r>
            <a:r>
              <a:rPr lang="pl-PL" dirty="0" smtClean="0"/>
              <a:t>na jego </a:t>
            </a:r>
            <a:r>
              <a:rPr lang="pl-PL" dirty="0"/>
              <a:t>czytelność. W przypadku stosowania logo na barwnym tle, w celu </a:t>
            </a:r>
            <a:r>
              <a:rPr lang="pl-PL" dirty="0" smtClean="0"/>
              <a:t>zachowania czytelności</a:t>
            </a:r>
            <a:r>
              <a:rPr lang="pl-PL" dirty="0"/>
              <a:t>, należy zastosować podlew (biały obrys wzmacniający jego czytelność) </a:t>
            </a:r>
            <a:r>
              <a:rPr lang="pl-PL" dirty="0" smtClean="0"/>
              <a:t>oraz odpowiednio </a:t>
            </a:r>
            <a:r>
              <a:rPr lang="pl-PL" dirty="0"/>
              <a:t>czytelny kolor logotypu.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99" y="3933825"/>
            <a:ext cx="7706801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68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Logo PS WPR </a:t>
            </a:r>
            <a:r>
              <a:rPr lang="pl-PL" dirty="0" smtClean="0"/>
              <a:t>2023-2027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Niedopuszczalne jest stosowanie tła dla logo</a:t>
            </a:r>
            <a:r>
              <a:rPr lang="pl-PL" dirty="0"/>
              <a:t>, które zmniejszałoby lub </a:t>
            </a:r>
            <a:r>
              <a:rPr lang="pl-PL" dirty="0" smtClean="0"/>
              <a:t>całkowicie uniemożliwiałoby </a:t>
            </a:r>
            <a:r>
              <a:rPr lang="pl-PL" dirty="0"/>
              <a:t>jego czytelność.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Nie </a:t>
            </a:r>
            <a:r>
              <a:rPr lang="pl-PL" dirty="0"/>
              <a:t>należy zniekształcać logo poprzez jego </a:t>
            </a:r>
            <a:r>
              <a:rPr lang="pl-PL" dirty="0" smtClean="0"/>
              <a:t>rozciąganie, zmienianie </a:t>
            </a:r>
            <a:r>
              <a:rPr lang="pl-PL" dirty="0"/>
              <a:t>proporcji znaku i logo, czy też ustalonej kolorystyki. W przypadku </a:t>
            </a:r>
            <a:r>
              <a:rPr lang="pl-PL" dirty="0" smtClean="0"/>
              <a:t>zamieszczenia logo </a:t>
            </a:r>
            <a:r>
              <a:rPr lang="pl-PL" dirty="0"/>
              <a:t>PSWPR 2023-2027 w pełnym kolorze na tle wielobarwnym, wskazanym </a:t>
            </a:r>
            <a:r>
              <a:rPr lang="pl-PL" dirty="0" smtClean="0"/>
              <a:t>jako niedopuszczalne</a:t>
            </a:r>
            <a:r>
              <a:rPr lang="pl-PL" dirty="0"/>
              <a:t>, należy wpisać logo w biały prostokąt z zachowaniem minimum jego </a:t>
            </a:r>
            <a:r>
              <a:rPr lang="pl-PL" dirty="0" smtClean="0"/>
              <a:t>pola ochronnego</a:t>
            </a:r>
            <a:r>
              <a:rPr lang="pl-PL" dirty="0"/>
              <a:t>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868202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Logo PS WPR </a:t>
            </a:r>
            <a:r>
              <a:rPr lang="pl-PL" dirty="0" smtClean="0"/>
              <a:t>2023-2027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573438" cy="37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15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Logo PS WPR </a:t>
            </a:r>
            <a:r>
              <a:rPr lang="pl-PL" dirty="0" smtClean="0"/>
              <a:t>2023-2027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W przypadku zastosowania logo w formie </a:t>
            </a:r>
            <a:r>
              <a:rPr lang="pl-PL" b="1" dirty="0" err="1"/>
              <a:t>graweru</a:t>
            </a:r>
            <a:r>
              <a:rPr lang="pl-PL" b="1" dirty="0"/>
              <a:t> lub na pieczątce </a:t>
            </a:r>
            <a:r>
              <a:rPr lang="pl-PL" dirty="0"/>
              <a:t>konieczne jest </a:t>
            </a:r>
            <a:r>
              <a:rPr lang="pl-PL" dirty="0" smtClean="0"/>
              <a:t>użycie logo </a:t>
            </a:r>
            <a:r>
              <a:rPr lang="pl-PL" dirty="0"/>
              <a:t>w wersji achromatycznej, w kolorze np. czarnym, granatowym, białym, żółtym itp. </a:t>
            </a:r>
            <a:r>
              <a:rPr lang="pl-PL" dirty="0" smtClean="0"/>
              <a:t>Na tło </a:t>
            </a:r>
            <a:r>
              <a:rPr lang="pl-PL" dirty="0"/>
              <a:t>białe lub jasne jako pozytyw, na tło ciemne jako negatyw. Należy pamiętać o </a:t>
            </a:r>
            <a:r>
              <a:rPr lang="pl-PL" dirty="0" smtClean="0"/>
              <a:t>zachowaniu minimum </a:t>
            </a:r>
            <a:r>
              <a:rPr lang="pl-PL" dirty="0"/>
              <a:t>jego pola ochronnego. W przypadku zamieszczenia logo PS WPR 2023-2027 </a:t>
            </a:r>
            <a:r>
              <a:rPr lang="pl-PL" dirty="0" smtClean="0"/>
              <a:t>w wersji </a:t>
            </a:r>
            <a:r>
              <a:rPr lang="pl-PL" dirty="0"/>
              <a:t>achromatycznej na tle wielobarwnym i/lub z zawiłym deseniem w postaci </a:t>
            </a:r>
            <a:r>
              <a:rPr lang="pl-PL" dirty="0" smtClean="0"/>
              <a:t>krętych, fantazyjnych </a:t>
            </a:r>
            <a:r>
              <a:rPr lang="pl-PL" dirty="0"/>
              <a:t>linii, należy wpisać logo w biały prostokąt z zachowaniem minimum jego </a:t>
            </a:r>
            <a:r>
              <a:rPr lang="pl-PL" dirty="0" smtClean="0"/>
              <a:t>pola ochronnego</a:t>
            </a:r>
            <a:r>
              <a:rPr lang="pl-PL" dirty="0"/>
              <a:t>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943243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Logo PS WPR </a:t>
            </a:r>
            <a:r>
              <a:rPr lang="pl-PL" dirty="0" smtClean="0"/>
              <a:t>2023-2027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53531"/>
            <a:ext cx="10964333" cy="307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7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Logo PS WPR </a:t>
            </a:r>
            <a:r>
              <a:rPr lang="pl-PL" dirty="0" smtClean="0"/>
              <a:t>2023-2027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W zestawie kilku znaków, </a:t>
            </a:r>
            <a:r>
              <a:rPr lang="pl-PL" dirty="0"/>
              <a:t>logo PS WPR 2023-2027 zawsze występuję po lewej </a:t>
            </a:r>
            <a:r>
              <a:rPr lang="pl-PL" dirty="0" smtClean="0"/>
              <a:t>stronie, symbol </a:t>
            </a:r>
            <a:r>
              <a:rPr lang="pl-PL" dirty="0"/>
              <a:t>UE - z prawej, pomiędzy nimi inne znaki/logo (maks. 2) rozmieszczone w </a:t>
            </a:r>
            <a:r>
              <a:rPr lang="pl-PL" dirty="0" smtClean="0"/>
              <a:t>równej odległości</a:t>
            </a:r>
            <a:r>
              <a:rPr lang="pl-PL" dirty="0"/>
              <a:t>. Przy stosowaniu zestawienia kilku logo należy przestrzegać zasady, że symbol </a:t>
            </a:r>
            <a:r>
              <a:rPr lang="pl-PL" dirty="0" smtClean="0"/>
              <a:t>UE musi mieć </a:t>
            </a:r>
            <a:r>
              <a:rPr lang="pl-PL" dirty="0"/>
              <a:t>co najmniej taki sam rozmiar (wysokość – w poziomym układzie, szerokość – </a:t>
            </a:r>
            <a:r>
              <a:rPr lang="pl-PL" dirty="0" smtClean="0"/>
              <a:t>w pionowym </a:t>
            </a:r>
            <a:r>
              <a:rPr lang="pl-PL" dirty="0"/>
              <a:t>układzie) jak największe z </a:t>
            </a:r>
            <a:r>
              <a:rPr lang="pl-PL" dirty="0" smtClean="0"/>
              <a:t>pozostałych </a:t>
            </a:r>
            <a:r>
              <a:rPr lang="pl-PL" dirty="0"/>
              <a:t>logo</a:t>
            </a:r>
            <a:r>
              <a:rPr lang="pl-PL" dirty="0" smtClean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4748"/>
            <a:ext cx="10479999" cy="13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32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Logo PS WPR </a:t>
            </a:r>
            <a:r>
              <a:rPr lang="pl-PL" dirty="0" smtClean="0"/>
              <a:t>2023-2027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874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przypadkach, gdy nie jest możliwe zastosowanie logo w poziomie, </a:t>
            </a:r>
            <a:r>
              <a:rPr lang="pl-PL" b="1" dirty="0"/>
              <a:t>można je zamieścić </a:t>
            </a:r>
            <a:r>
              <a:rPr lang="pl-PL" b="1" dirty="0" smtClean="0"/>
              <a:t>w pionie</a:t>
            </a:r>
            <a:r>
              <a:rPr lang="pl-PL" b="1" dirty="0"/>
              <a:t>,</a:t>
            </a:r>
            <a:r>
              <a:rPr lang="pl-PL" dirty="0"/>
              <a:t> przy czym logo PS WPR 2023-2027 znajduje się na górze, a logo UE na dole.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71" y="2813051"/>
            <a:ext cx="3434029" cy="36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4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identyfikacji wizualnej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Podstawową zasadą przy oznaczaniu miejsca realizacji operacji, publikacji, filmów itp. jest </a:t>
            </a:r>
            <a:r>
              <a:rPr lang="pl-PL" dirty="0" smtClean="0"/>
              <a:t>to, że </a:t>
            </a:r>
            <a:r>
              <a:rPr lang="pl-PL" dirty="0"/>
              <a:t>logo i informacje o wsparciu UE muszą być </a:t>
            </a:r>
            <a:r>
              <a:rPr lang="pl-PL" b="1" dirty="0"/>
              <a:t>widoczne i czytelne </a:t>
            </a:r>
            <a:r>
              <a:rPr lang="pl-PL" dirty="0"/>
              <a:t>dla odbiorców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We wszystkich działaniach informacyjnych i promocyjnych </a:t>
            </a:r>
            <a:r>
              <a:rPr lang="pl-PL" b="1" dirty="0" smtClean="0"/>
              <a:t>musi być zapewniona właściwa identyfikacja </a:t>
            </a:r>
            <a:r>
              <a:rPr lang="pl-PL" b="1" dirty="0"/>
              <a:t>wizualna</a:t>
            </a:r>
            <a:r>
              <a:rPr lang="pl-PL" dirty="0"/>
              <a:t> </a:t>
            </a:r>
            <a:r>
              <a:rPr lang="pl-PL" dirty="0" smtClean="0"/>
              <a:t>(również przy </a:t>
            </a:r>
            <a:r>
              <a:rPr lang="pl-PL" dirty="0"/>
              <a:t>formach audio – </a:t>
            </a:r>
            <a:r>
              <a:rPr lang="pl-PL" dirty="0" smtClean="0"/>
              <a:t>werbalnych) </a:t>
            </a:r>
            <a:r>
              <a:rPr lang="pl-PL" dirty="0"/>
              <a:t>w szczególności poprzez </a:t>
            </a:r>
            <a:r>
              <a:rPr lang="pl-PL" dirty="0" smtClean="0"/>
              <a:t>oznaczanie miejsc </a:t>
            </a:r>
            <a:r>
              <a:rPr lang="pl-PL" dirty="0"/>
              <a:t>realizacji operacji oraz stosowanie odpowiednich znaków.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5" y="2924629"/>
            <a:ext cx="10962010" cy="13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6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pl-PL" sz="3600" b="1" dirty="0" smtClean="0"/>
              <a:t>Dziękuję za uwagę</a:t>
            </a:r>
            <a:endParaRPr lang="pl-PL" sz="3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906982"/>
            <a:ext cx="9144000" cy="1350817"/>
          </a:xfrm>
        </p:spPr>
        <p:txBody>
          <a:bodyPr/>
          <a:lstStyle/>
          <a:p>
            <a:r>
              <a:rPr lang="pl-PL" dirty="0" smtClean="0"/>
              <a:t>Kąty Rybackie, 12-13 maja 2025 r.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93929"/>
            <a:ext cx="9494539" cy="11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identyfikacji wizualnej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Beneficjenci interwencji finansowanych z EFRROW (z wyjątkiem interwencji obszarowych </a:t>
            </a:r>
            <a:r>
              <a:rPr lang="pl-PL" dirty="0" smtClean="0"/>
              <a:t>i związanych </a:t>
            </a:r>
            <a:r>
              <a:rPr lang="pl-PL" dirty="0"/>
              <a:t>z produkcją zwierzęcą) potwierdzają otrzymanie wsparcia z PS WPR </a:t>
            </a:r>
            <a:r>
              <a:rPr lang="pl-PL" dirty="0" smtClean="0"/>
              <a:t>2023-2027 poprzez:</a:t>
            </a:r>
          </a:p>
          <a:p>
            <a:pPr>
              <a:lnSpc>
                <a:spcPct val="120000"/>
              </a:lnSpc>
            </a:pPr>
            <a:r>
              <a:rPr lang="pl-PL" dirty="0"/>
              <a:t>umieszczenie </a:t>
            </a:r>
            <a:r>
              <a:rPr lang="pl-PL" b="1" dirty="0"/>
              <a:t>na oficjalnej stronie internetowej (jeżeli taka istnieje) i </a:t>
            </a:r>
            <a:r>
              <a:rPr lang="pl-PL" b="1" dirty="0" smtClean="0"/>
              <a:t>na oficjalnych </a:t>
            </a:r>
            <a:r>
              <a:rPr lang="pl-PL" b="1" dirty="0"/>
              <a:t>profilach lub stronach mediów społecznościowych</a:t>
            </a:r>
            <a:r>
              <a:rPr lang="pl-PL" dirty="0"/>
              <a:t>, krótkiego </a:t>
            </a:r>
            <a:r>
              <a:rPr lang="pl-PL" dirty="0" smtClean="0"/>
              <a:t>opisu operacji</a:t>
            </a:r>
            <a:r>
              <a:rPr lang="pl-PL" dirty="0"/>
              <a:t>, w tym jej celów i rezultatów, z podkreśleniem faktu otrzymania </a:t>
            </a:r>
            <a:r>
              <a:rPr lang="pl-PL" dirty="0" smtClean="0"/>
              <a:t>wsparcia finansowego </a:t>
            </a:r>
            <a:r>
              <a:rPr lang="pl-PL" dirty="0"/>
              <a:t>z UE</a:t>
            </a:r>
            <a:r>
              <a:rPr lang="pl-PL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pl-PL" dirty="0"/>
              <a:t>umieszczenie w widoczny, i możliwie dostępny dla ogółu, sposób informacji </a:t>
            </a:r>
            <a:r>
              <a:rPr lang="pl-PL" dirty="0" smtClean="0"/>
              <a:t>o wsparciu </a:t>
            </a:r>
            <a:r>
              <a:rPr lang="pl-PL" dirty="0"/>
              <a:t>UE </a:t>
            </a:r>
            <a:r>
              <a:rPr lang="pl-PL" b="1" dirty="0"/>
              <a:t>w dokumentach i materiałach </a:t>
            </a:r>
            <a:r>
              <a:rPr lang="pl-PL" dirty="0"/>
              <a:t>związanych z komunikacją </a:t>
            </a:r>
            <a:r>
              <a:rPr lang="pl-PL" dirty="0" smtClean="0"/>
              <a:t>dot. wdrażanej </a:t>
            </a:r>
            <a:r>
              <a:rPr lang="pl-PL" dirty="0"/>
              <a:t>operacji przeznaczonych dla jej uczestników lub ogółu </a:t>
            </a:r>
            <a:r>
              <a:rPr lang="pl-PL" dirty="0" smtClean="0"/>
              <a:t>społeczeństwa. </a:t>
            </a:r>
            <a:r>
              <a:rPr lang="pl-PL" u="sng" dirty="0" smtClean="0"/>
              <a:t>Nie </a:t>
            </a:r>
            <a:r>
              <a:rPr lang="pl-PL" u="sng" dirty="0"/>
              <a:t>jest wymagane stosowanie wizualizacji na dokumentach związanych </a:t>
            </a:r>
            <a:r>
              <a:rPr lang="pl-PL" u="sng" dirty="0" smtClean="0"/>
              <a:t>z realizacją </a:t>
            </a:r>
            <a:r>
              <a:rPr lang="pl-PL" u="sng" dirty="0"/>
              <a:t>operacji np. dokumentacji przetargowej;</a:t>
            </a:r>
          </a:p>
        </p:txBody>
      </p:sp>
    </p:spTree>
    <p:extLst>
      <p:ext uri="{BB962C8B-B14F-4D97-AF65-F5344CB8AC3E}">
        <p14:creationId xmlns:p14="http://schemas.microsoft.com/office/powerpoint/2010/main" val="356534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identyfikacji wizualnej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l-PL" b="1" dirty="0"/>
              <a:t>trwałe tablice lub bilbordy, </a:t>
            </a:r>
            <a:r>
              <a:rPr lang="pl-PL" dirty="0"/>
              <a:t>gdy wysokość całkowitych wydatków </a:t>
            </a:r>
            <a:r>
              <a:rPr lang="pl-PL" dirty="0" smtClean="0"/>
              <a:t>publicznych operacji </a:t>
            </a:r>
            <a:r>
              <a:rPr lang="pl-PL" dirty="0"/>
              <a:t>(działania dot. infrastruktury lub prac budowlanych) lub całkowity </a:t>
            </a:r>
            <a:r>
              <a:rPr lang="pl-PL" dirty="0" smtClean="0"/>
              <a:t>koszt </a:t>
            </a:r>
            <a:r>
              <a:rPr lang="pl-PL" dirty="0"/>
              <a:t>w przypadku wsparcia w formie instrumentów finansowych przekracza 500 </a:t>
            </a:r>
            <a:r>
              <a:rPr lang="pl-PL" dirty="0" smtClean="0"/>
              <a:t>tys. euro;</a:t>
            </a:r>
          </a:p>
          <a:p>
            <a:pPr>
              <a:lnSpc>
                <a:spcPct val="120000"/>
              </a:lnSpc>
            </a:pPr>
            <a:r>
              <a:rPr lang="pl-PL" b="1" dirty="0"/>
              <a:t>tablice informacyjne lub elektroniczne wyświetlacze</a:t>
            </a:r>
            <a:r>
              <a:rPr lang="pl-PL" dirty="0"/>
              <a:t>, gdy wysokość </a:t>
            </a:r>
            <a:r>
              <a:rPr lang="pl-PL" dirty="0" smtClean="0"/>
              <a:t>całkowitego wsparcia </a:t>
            </a:r>
            <a:r>
              <a:rPr lang="pl-PL" dirty="0"/>
              <a:t>publicznego przekracza 50 tys. euro dla zakupu środków trwałych </a:t>
            </a:r>
            <a:r>
              <a:rPr lang="pl-PL" dirty="0" smtClean="0"/>
              <a:t>lub powyżej </a:t>
            </a:r>
            <a:r>
              <a:rPr lang="pl-PL" dirty="0"/>
              <a:t>500 tys. euro – w przypadku wsparcia w formie </a:t>
            </a:r>
            <a:r>
              <a:rPr lang="pl-PL" dirty="0" smtClean="0"/>
              <a:t>instrumentów finansowych</a:t>
            </a:r>
            <a:r>
              <a:rPr lang="pl-PL" dirty="0"/>
              <a:t>, w tym finansowania kapitału obrotowego</a:t>
            </a:r>
            <a:r>
              <a:rPr lang="pl-PL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pl-PL" b="1" dirty="0"/>
              <a:t>plakat </a:t>
            </a:r>
            <a:r>
              <a:rPr lang="pl-PL" dirty="0"/>
              <a:t>(o minimalnym formacie A3), gdy wysokość całkowitego wsparcia publicznego operacji beneficjentów będących osobami fizycznymi nie przekracza 10 tys. euro (nie dotyczy wsparcia w formie instrumentów finansowych</a:t>
            </a:r>
            <a:r>
              <a:rPr lang="pl-PL" dirty="0" smtClean="0"/>
              <a:t>);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940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identyfikacji wizualnej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Jeżeli beneficjent ma stronę internetową i profile/strony w mediach </a:t>
            </a:r>
            <a:r>
              <a:rPr lang="pl-PL" dirty="0" smtClean="0"/>
              <a:t>społecznościowych (profesjonalne</a:t>
            </a:r>
            <a:r>
              <a:rPr lang="pl-PL" dirty="0"/>
              <a:t>, firmowe, nie prywatne), to umieszcza </a:t>
            </a:r>
            <a:r>
              <a:rPr lang="pl-PL" b="1" dirty="0"/>
              <a:t>informację we wszystkich </a:t>
            </a:r>
            <a:r>
              <a:rPr lang="pl-PL" b="1" dirty="0" smtClean="0"/>
              <a:t>tych miejscach</a:t>
            </a:r>
            <a:r>
              <a:rPr lang="pl-PL" b="1" dirty="0"/>
              <a:t>.</a:t>
            </a:r>
          </a:p>
          <a:p>
            <a:r>
              <a:rPr lang="pl-PL" dirty="0"/>
              <a:t>Jeżeli beneficjent nie posiada oficjalnej strony internetowej, zamieszcza informację </a:t>
            </a:r>
            <a:r>
              <a:rPr lang="pl-PL" dirty="0" smtClean="0"/>
              <a:t>na oficjalnych </a:t>
            </a:r>
            <a:r>
              <a:rPr lang="pl-PL" dirty="0"/>
              <a:t>stronach mediów społecznościowych.</a:t>
            </a:r>
          </a:p>
          <a:p>
            <a:r>
              <a:rPr lang="pl-PL" dirty="0"/>
              <a:t>Jeżeli beneficjent nie posiada profilu/strony w mediach społecznościowych – powinien </a:t>
            </a:r>
            <a:r>
              <a:rPr lang="pl-PL" dirty="0" smtClean="0"/>
              <a:t>go założyć. </a:t>
            </a:r>
            <a:r>
              <a:rPr lang="pl-PL" b="1" dirty="0"/>
              <a:t>Osoby fizyczne nie mają obowiązku posiadania profilu/strony </a:t>
            </a:r>
            <a:r>
              <a:rPr lang="pl-PL" b="1" dirty="0" smtClean="0"/>
              <a:t>w mediach </a:t>
            </a:r>
            <a:r>
              <a:rPr lang="pl-PL" b="1" dirty="0"/>
              <a:t>społecznościowych.</a:t>
            </a: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170842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identyfikacji wizualnej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Beneficjentów, którzy w ramach operacji realizują działania informacyjne lub promocyjne </a:t>
            </a:r>
            <a:r>
              <a:rPr lang="pl-PL" dirty="0" smtClean="0"/>
              <a:t>w formie </a:t>
            </a:r>
            <a:r>
              <a:rPr lang="pl-PL" dirty="0"/>
              <a:t>np.:</a:t>
            </a:r>
          </a:p>
          <a:p>
            <a:pPr marL="0" indent="0">
              <a:buNone/>
            </a:pPr>
            <a:r>
              <a:rPr lang="pl-PL" dirty="0" smtClean="0"/>
              <a:t>• wykonania </a:t>
            </a:r>
            <a:r>
              <a:rPr lang="pl-PL" dirty="0"/>
              <a:t>ulotek, broszur, innych publikacji, stron internetowych, </a:t>
            </a:r>
            <a:r>
              <a:rPr lang="pl-PL" dirty="0" smtClean="0"/>
              <a:t>materiałów filmowych</a:t>
            </a:r>
            <a:r>
              <a:rPr lang="pl-PL" dirty="0"/>
              <a:t>, organizacji konferencji, spotkań, itd.,</a:t>
            </a:r>
          </a:p>
          <a:p>
            <a:pPr marL="0" indent="0">
              <a:buNone/>
            </a:pPr>
            <a:r>
              <a:rPr lang="pl-PL" dirty="0" smtClean="0"/>
              <a:t>• wykonania </a:t>
            </a:r>
            <a:r>
              <a:rPr lang="pl-PL" dirty="0"/>
              <a:t>materiałów i dokumentów przeznaczonych dla uczestników </a:t>
            </a:r>
            <a:r>
              <a:rPr lang="pl-PL" dirty="0" smtClean="0"/>
              <a:t>spotkań/szkoleń</a:t>
            </a:r>
            <a:r>
              <a:rPr lang="pl-PL" dirty="0"/>
              <a:t>, np.: zaświadczeń, certyfikatów, materiałów szkoleniowych, </a:t>
            </a:r>
            <a:r>
              <a:rPr lang="pl-PL" dirty="0" smtClean="0"/>
              <a:t>programów szkoleń </a:t>
            </a:r>
            <a:r>
              <a:rPr lang="pl-PL" dirty="0"/>
              <a:t>/warsztatów, list obecności, itp</a:t>
            </a:r>
            <a:r>
              <a:rPr lang="pl-PL" dirty="0" smtClean="0"/>
              <a:t>.,</a:t>
            </a:r>
          </a:p>
          <a:p>
            <a:pPr marL="0" indent="0">
              <a:buNone/>
            </a:pPr>
            <a:r>
              <a:rPr lang="pl-PL" dirty="0" smtClean="0"/>
              <a:t>obowiązuje </a:t>
            </a:r>
            <a:r>
              <a:rPr lang="pl-PL" dirty="0"/>
              <a:t>poinformowanie opinii publicznej o wsparciu operacji z UE </a:t>
            </a:r>
            <a:r>
              <a:rPr lang="pl-PL" b="1" dirty="0"/>
              <a:t>poprzez </a:t>
            </a:r>
            <a:r>
              <a:rPr lang="pl-PL" b="1" dirty="0" smtClean="0"/>
              <a:t>odpowiednią wizualizację</a:t>
            </a:r>
            <a:r>
              <a:rPr lang="pl-PL" b="1" dirty="0"/>
              <a:t>.</a:t>
            </a:r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val="42733354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3144</Words>
  <Application>Microsoft Office PowerPoint</Application>
  <PresentationFormat>Panoramiczny</PresentationFormat>
  <Paragraphs>182</Paragraphs>
  <Slides>50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Motyw pakietu Office</vt:lpstr>
      <vt:lpstr>Obowiązki beneficjentów w zakresie informacji  i promocji w ramach PS WPR 2023-2027</vt:lpstr>
      <vt:lpstr>Plan informacji zawartych w prezentacji:</vt:lpstr>
      <vt:lpstr>Ważne dokumenty zawierające informacje  o obowiązkach beneficjentów w zakresie info-promo:</vt:lpstr>
      <vt:lpstr>Zasady identyfikacji wizualnej</vt:lpstr>
      <vt:lpstr>Zasady identyfikacji wizualnej</vt:lpstr>
      <vt:lpstr>Zasady identyfikacji wizualnej</vt:lpstr>
      <vt:lpstr>Zasady identyfikacji wizualnej</vt:lpstr>
      <vt:lpstr>Zasady identyfikacji wizualnej</vt:lpstr>
      <vt:lpstr>Zasady identyfikacji wizualnej</vt:lpstr>
      <vt:lpstr>Zasady identyfikacji wizualnej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Oznaczanie miejsca realizacji operacji</vt:lpstr>
      <vt:lpstr>Zasady wizualizacji działań info-promo:  treści merytoryczne</vt:lpstr>
      <vt:lpstr>Zasady wizualizacji działań info-promo:  treści merytoryczne</vt:lpstr>
      <vt:lpstr>Zasady wizualizacji działań info-promo:  treści merytoryczne</vt:lpstr>
      <vt:lpstr>Zasady wizualizacji działań info-promo:  treści merytoryczne</vt:lpstr>
      <vt:lpstr>Zasady wizualizacji działań info-promo:  bez treści merytorycznych</vt:lpstr>
      <vt:lpstr>Zasady wizualizacji działań info-promo:  bez treści merytorycznych</vt:lpstr>
      <vt:lpstr>Zasady wizualizacji działań info-promo:  Materiały promocyjne</vt:lpstr>
      <vt:lpstr>Zasady wizualizacji działań info-promo:  Materiały promocyjne</vt:lpstr>
      <vt:lpstr>Zasady wizualizacji działań info-promo:  Materiały promocyjne</vt:lpstr>
      <vt:lpstr>Logo PS WPR 2023-2027</vt:lpstr>
      <vt:lpstr>Logo PS WPR 2023-2027</vt:lpstr>
      <vt:lpstr>Logo PS WPR 2023-2027</vt:lpstr>
      <vt:lpstr>Logo PS WPR 2023-2027</vt:lpstr>
      <vt:lpstr>Logo PS WPR 2023-2027</vt:lpstr>
      <vt:lpstr>Logo PS WPR 2023-2027</vt:lpstr>
      <vt:lpstr>Logo PS WPR 2023-2027</vt:lpstr>
      <vt:lpstr>Logo PS WPR 2023-2027</vt:lpstr>
      <vt:lpstr>Logo PS WPR 2023-2027</vt:lpstr>
      <vt:lpstr>Logo PS WPR 2023-2027</vt:lpstr>
      <vt:lpstr>Dziękuję za uwagę</vt:lpstr>
    </vt:vector>
  </TitlesOfParts>
  <Company>umwp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Obowiązki Lokalnych Grup Działania w zakresie informacji i promocji w ramach PS WPR i FEP</dc:title>
  <dc:creator>Kopiniak Ewa</dc:creator>
  <cp:lastModifiedBy>Kopiniak Ewa</cp:lastModifiedBy>
  <cp:revision>29</cp:revision>
  <dcterms:created xsi:type="dcterms:W3CDTF">2025-05-08T09:40:07Z</dcterms:created>
  <dcterms:modified xsi:type="dcterms:W3CDTF">2025-05-12T06:15:02Z</dcterms:modified>
</cp:coreProperties>
</file>