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8" r:id="rId2"/>
    <p:sldId id="352" r:id="rId3"/>
    <p:sldId id="353" r:id="rId4"/>
    <p:sldId id="367" r:id="rId5"/>
    <p:sldId id="368" r:id="rId6"/>
    <p:sldId id="372" r:id="rId7"/>
    <p:sldId id="369" r:id="rId8"/>
    <p:sldId id="370" r:id="rId9"/>
    <p:sldId id="375" r:id="rId10"/>
    <p:sldId id="373" r:id="rId11"/>
    <p:sldId id="374" r:id="rId12"/>
    <p:sldId id="371" r:id="rId13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kcja domyślna" id="{E1538FB7-3E14-44F3-89E5-BFEF524C9C14}">
          <p14:sldIdLst>
            <p14:sldId id="258"/>
            <p14:sldId id="352"/>
            <p14:sldId id="353"/>
            <p14:sldId id="367"/>
            <p14:sldId id="368"/>
            <p14:sldId id="372"/>
            <p14:sldId id="369"/>
            <p14:sldId id="370"/>
            <p14:sldId id="375"/>
            <p14:sldId id="373"/>
            <p14:sldId id="374"/>
            <p14:sldId id="3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CC391B-E661-4D26-8C95-613B6A02147A}" type="datetimeFigureOut">
              <a:rPr lang="pl-PL"/>
              <a:pPr>
                <a:defRPr/>
              </a:pPr>
              <a:t>03.04.2017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59BA90-810F-48EA-86A5-AE6868AE99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0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59BA90-810F-48EA-86A5-AE6868AE996F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48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FCC1B-C940-4A42-9432-238D4724A7D6}" type="datetime1">
              <a:rPr lang="pl-PL" smtClean="0"/>
              <a:t>03.04.2017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11411-494A-4FDA-A9CB-FFE208E1A4D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24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99407-462C-4ECF-AEE5-1DBA3DFBC564}" type="datetime1">
              <a:rPr lang="pl-PL" smtClean="0"/>
              <a:t>03.04.2017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93EB0-4C20-4C23-B7B8-6D6A7645A1B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123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B99A5A-2206-40EE-BF02-171D1C811F94}" type="datetime1">
              <a:rPr lang="pl-PL" smtClean="0"/>
              <a:t>03.04.2017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00B35-7E4F-45E7-A256-5328C11CCE4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21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D8F33E-14A0-43CA-82D4-5394810BC61B}" type="datetime1">
              <a:rPr lang="pl-PL" smtClean="0"/>
              <a:t>03.04.2017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2FD1-8079-4350-B507-3536DC24FBA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9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2040B-87FA-4A7E-97A7-15A6BE1D952E}" type="datetime1">
              <a:rPr lang="pl-PL" smtClean="0"/>
              <a:t>03.04.2017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6CCF3-1CDF-4447-B16A-CF1E8813C58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10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2089E-EE80-41B8-B02D-329FA0C822AC}" type="datetime1">
              <a:rPr lang="pl-PL" smtClean="0"/>
              <a:t>03.04.2017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A867-6E5D-405F-8DD2-5051263A88D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708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0DF8E-87FF-44B4-A2F1-AE8E471707DF}" type="datetime1">
              <a:rPr lang="pl-PL" smtClean="0"/>
              <a:t>03.04.2017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95DC3-BC11-4EA5-803C-51A40C391A7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68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3D975-C23A-4796-8FAE-49C661EA947C}" type="datetime1">
              <a:rPr lang="pl-PL" smtClean="0"/>
              <a:t>03.04.2017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317CE-FCF2-4E3E-97FB-28EB228B746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91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59866-2D8E-46EE-BAF3-88ACDEAA1F21}" type="datetime1">
              <a:rPr lang="pl-PL" smtClean="0"/>
              <a:t>03.04.2017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F2D14-9FC1-491D-8174-AE9FF5B2045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8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118C1E-B658-4944-88ED-302F29C7E017}" type="datetime1">
              <a:rPr lang="pl-PL" smtClean="0"/>
              <a:t>03.04.2017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8EA60-19C7-44D3-80AC-3FDE49C114B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3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50D20-1F57-410B-9F50-46D9109C3CA1}" type="datetime1">
              <a:rPr lang="pl-PL" smtClean="0"/>
              <a:t>03.04.2017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1DA8E-4071-464F-AD39-0024F3A3E23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9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ADA5FF-0228-4CF7-9DBB-32A1C01CCE10}" type="datetime1">
              <a:rPr lang="pl-PL" smtClean="0"/>
              <a:t>03.04.2017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EB75B0-DE40-47EC-A0FE-E9727C2A819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80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024337"/>
          </a:xfrm>
        </p:spPr>
        <p:txBody>
          <a:bodyPr rtlCol="0"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pl-PL" altLang="pl-PL" sz="4400" b="1" dirty="0"/>
              <a:t>Wnioski o płatność-  informacje potrzebne do rozliczenia operacji w ramach</a:t>
            </a:r>
            <a:br>
              <a:rPr lang="pl-PL" altLang="pl-PL" sz="4400" b="1" dirty="0"/>
            </a:br>
            <a:r>
              <a:rPr lang="pl-PL" altLang="pl-PL" sz="4400" b="1" dirty="0" smtClean="0"/>
              <a:t>PROW </a:t>
            </a:r>
            <a:r>
              <a:rPr lang="pl-PL" altLang="pl-PL" sz="4400" b="1" dirty="0"/>
              <a:t>2014-2020</a:t>
            </a:r>
            <a:endParaRPr lang="pl-PL" sz="4400" b="1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1400" dirty="0" smtClean="0"/>
          </a:p>
        </p:txBody>
      </p:sp>
      <p:pic>
        <p:nvPicPr>
          <p:cNvPr id="2051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46539"/>
              </p:ext>
            </p:extLst>
          </p:nvPr>
        </p:nvGraphicFramePr>
        <p:xfrm>
          <a:off x="684213" y="560863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4" imgW="2882160" imgH="1937160" progId="CorelDRAW.Graphic.13">
                  <p:embed/>
                </p:oleObj>
              </mc:Choice>
              <mc:Fallback>
                <p:oleObj r:id="rId4" imgW="2882160" imgH="1937160" progId="CorelDRAW.Graphic.13">
                  <p:embed/>
                  <p:pic>
                    <p:nvPicPr>
                      <p:cNvPr id="0" name="Obi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0863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listowniki UMWP kolor nagl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561272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31349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077744" cy="365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Europejski Fundusz Rolny na Rzecz Rozwoju Obszarów Wiejskich: Europa inwestująca w obszary wiejskie”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Operacja współfinansowana ze środków Unii Europejskiej w ramach Pomocy Technicznej Programu Rozwoju Obszarów wiejskich na lata 2014-2020.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Instytucja Zarządzająca PROW 2014-2020 – Minister Rolnictwa i Rozwoju Wsi. Materiał opracowany przez Departament Programów Rozwoju Obszarów Wiejskich Urzędu Marszałkowskiego Województwa Pomorskiego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3348087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W PODDZIAŁANIU 19.2 NIE MA MOŻLIWOŚCI ZASTOSOWANIA METODY „ZAPROJEKTUJ-WYBUDUJ”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722313" y="1"/>
            <a:ext cx="7772400" cy="2492895"/>
          </a:xfrm>
        </p:spPr>
        <p:txBody>
          <a:bodyPr>
            <a:normAutofit fontScale="25000" lnSpcReduction="20000"/>
          </a:bodyPr>
          <a:lstStyle/>
          <a:p>
            <a:pPr algn="ctr"/>
            <a:endParaRPr lang="pl-PL" sz="6600" dirty="0" smtClean="0">
              <a:solidFill>
                <a:schemeClr val="tx1"/>
              </a:solidFill>
            </a:endParaRPr>
          </a:p>
          <a:p>
            <a:pPr algn="ctr"/>
            <a:endParaRPr lang="pl-PL" sz="6600" dirty="0" smtClean="0">
              <a:solidFill>
                <a:schemeClr val="tx1"/>
              </a:solidFill>
            </a:endParaRPr>
          </a:p>
          <a:p>
            <a:pPr algn="ctr"/>
            <a:endParaRPr lang="pl-PL" sz="6600" dirty="0">
              <a:solidFill>
                <a:schemeClr val="tx1"/>
              </a:solidFill>
            </a:endParaRPr>
          </a:p>
          <a:p>
            <a:pPr algn="ctr"/>
            <a:endParaRPr lang="pl-PL" sz="13500" dirty="0" smtClean="0">
              <a:solidFill>
                <a:schemeClr val="tx1"/>
              </a:solidFill>
            </a:endParaRPr>
          </a:p>
          <a:p>
            <a:pPr algn="ctr"/>
            <a:endParaRPr lang="pl-PL" sz="13500" dirty="0">
              <a:solidFill>
                <a:schemeClr val="tx1"/>
              </a:solidFill>
            </a:endParaRPr>
          </a:p>
          <a:p>
            <a:pPr algn="ctr"/>
            <a:r>
              <a:rPr lang="pl-PL" sz="24000" dirty="0" smtClean="0">
                <a:solidFill>
                  <a:schemeClr val="tx1"/>
                </a:solidFill>
              </a:rPr>
              <a:t>WAŻNE!!!</a:t>
            </a:r>
          </a:p>
          <a:p>
            <a:endParaRPr lang="pl-PL" dirty="0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46539"/>
              </p:ext>
            </p:extLst>
          </p:nvPr>
        </p:nvGraphicFramePr>
        <p:xfrm>
          <a:off x="684213" y="560863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3" imgW="2882160" imgH="1937160" progId="CorelDRAW.Graphic.13">
                  <p:embed/>
                </p:oleObj>
              </mc:Choice>
              <mc:Fallback>
                <p:oleObj r:id="rId3" imgW="2882160" imgH="1937160" progId="CorelDRAW.Graphic.13">
                  <p:embed/>
                  <p:pic>
                    <p:nvPicPr>
                      <p:cNvPr id="0" name="Obi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0863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listowniki UMWP kolor nagl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561272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31349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4270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 smtClean="0"/>
              <a:t>Przykład kosztorysu różnicowego</a:t>
            </a:r>
            <a:endParaRPr lang="pl-PL" sz="3600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483746"/>
              </p:ext>
            </p:extLst>
          </p:nvPr>
        </p:nvGraphicFramePr>
        <p:xfrm>
          <a:off x="539552" y="2204864"/>
          <a:ext cx="8229600" cy="2241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44016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Pozycja z kosztorysu inwestorskiego</a:t>
                      </a:r>
                      <a:r>
                        <a:rPr lang="pl-PL" sz="1400" baseline="0" dirty="0" smtClean="0"/>
                        <a:t> lub ofertowego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Nazwa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Miernik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stanu wg kosztorysu  inwestorskiego lub ofertowego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Stan</a:t>
                      </a:r>
                      <a:r>
                        <a:rPr lang="pl-PL" sz="1400" baseline="0" dirty="0" smtClean="0"/>
                        <a:t> rzeczywisty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Rozliczenie</a:t>
                      </a:r>
                      <a:endParaRPr lang="pl-PL" sz="1400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pl-PL" dirty="0" smtClean="0"/>
                        <a:t>26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Kostka</a:t>
                      </a:r>
                      <a:r>
                        <a:rPr lang="pl-PL" baseline="0" dirty="0" smtClean="0"/>
                        <a:t> brukowa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+10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46539"/>
              </p:ext>
            </p:extLst>
          </p:nvPr>
        </p:nvGraphicFramePr>
        <p:xfrm>
          <a:off x="684213" y="560863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3" imgW="2882160" imgH="1937160" progId="CorelDRAW.Graphic.13">
                  <p:embed/>
                </p:oleObj>
              </mc:Choice>
              <mc:Fallback>
                <p:oleObj r:id="rId3" imgW="2882160" imgH="1937160" progId="CorelDRAW.Graphic.13">
                  <p:embed/>
                  <p:pic>
                    <p:nvPicPr>
                      <p:cNvPr id="0" name="Obi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0863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listowniki UMWP kolor nagl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561272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31349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0819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Dziękujemy </a:t>
            </a:r>
            <a: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uwagę</a:t>
            </a:r>
            <a:br>
              <a:rPr lang="pl-PL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pic>
        <p:nvPicPr>
          <p:cNvPr id="4" name="Obraz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31349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stowniki UMWP kolor nagl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561272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46539"/>
              </p:ext>
            </p:extLst>
          </p:nvPr>
        </p:nvGraphicFramePr>
        <p:xfrm>
          <a:off x="684213" y="560863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5" imgW="2882160" imgH="1937160" progId="CorelDRAW.Graphic.13">
                  <p:embed/>
                </p:oleObj>
              </mc:Choice>
              <mc:Fallback>
                <p:oleObj r:id="rId5" imgW="2882160" imgH="1937160" progId="CorelDRAW.Graphic.13">
                  <p:embed/>
                  <p:pic>
                    <p:nvPicPr>
                      <p:cNvPr id="0" name="Obi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0863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175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368152"/>
          </a:xfrm>
        </p:spPr>
        <p:txBody>
          <a:bodyPr>
            <a:noAutofit/>
          </a:bodyPr>
          <a:lstStyle/>
          <a:p>
            <a:pPr>
              <a:spcBef>
                <a:spcPts val="576"/>
              </a:spcBef>
              <a:buFont typeface="Wingdings" panose="05000000000000000000" pitchFamily="2" charset="2"/>
              <a:buChar char="Ø"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400" dirty="0" smtClean="0"/>
              <a:t>Ostateczna decyzja o pozwoleniu na budowę (załącznik obowiązkowy w sytuacji, gdy na etapie wniosku o przyznaniu pomocy nie był ostatecznym dokumentem)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Ostateczne pozwolenie na użytkowanie obiektu budowlanego, jeśli taki obowiązek wynika z przepisów prawa</a:t>
            </a:r>
            <a:r>
              <a:rPr lang="pl-PL" sz="1400" dirty="0"/>
              <a:t> </a:t>
            </a:r>
            <a:r>
              <a:rPr lang="pl-PL" sz="1400" dirty="0" smtClean="0"/>
              <a:t>budowlanego</a:t>
            </a:r>
            <a:br>
              <a:rPr lang="pl-PL" sz="1400" dirty="0" smtClean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 smtClean="0"/>
              <a:t>Zawiadomienie właściwego organu o zakończeniu budowy złożone co najmniej 14 dni przed zamierzonym terminem przystąpienia do użytkowania, jeżeli obowiązek taki wynika z przepisów prawa budowlanego lub właściwy organ nałożył taki obowiązek – oryginał lub kopia wraz z:</a:t>
            </a:r>
            <a:br>
              <a:rPr lang="pl-PL" sz="1400" dirty="0" smtClean="0"/>
            </a:br>
            <a:r>
              <a:rPr lang="pl-PL" sz="1400" dirty="0" smtClean="0"/>
              <a:t>- oświadczenie Beneficjenta, że w ciągu 14 dni  od dnia zgłoszenia zakończenia robót właściwy organ nie wniósł sprzeciwu – oryginał albo</a:t>
            </a:r>
            <a:br>
              <a:rPr lang="pl-PL" sz="1400" dirty="0" smtClean="0"/>
            </a:br>
            <a:r>
              <a:rPr lang="pl-PL" sz="1400" dirty="0" smtClean="0"/>
              <a:t>- zaświadczenie wydane przez właściwy organ, że nie wnosi sprzeciwu w przypadku, gdy zawiadomienie o zakończeniu robót budowlanych będzie przedkładane przed wypływem 14 dni – oryginał lub kopia.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Kosztorys różnicowy. 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Protokoły odbioru robót/montażu/rozruchu maszyn i urządzeń/instalacji oprogramowania lub Oświadczenie Beneficjenta o poprawnym wykonaniu ww. czynności z udziałem środków własnych.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Umowy z wykonawcami lub stosowny dokument sprzedaży potwierdzający zawarcie umowy z wykonawcą.</a:t>
            </a:r>
            <a:endParaRPr lang="pl-PL" sz="14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1331640" y="-1914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Wniosek o płatność-dokumenty obowiązkowe</a:t>
            </a:r>
          </a:p>
          <a:p>
            <a:pPr algn="ctr"/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270526"/>
              </p:ext>
            </p:extLst>
          </p:nvPr>
        </p:nvGraphicFramePr>
        <p:xfrm>
          <a:off x="467544" y="6029030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r:id="rId3" imgW="2882160" imgH="1937160" progId="CorelDRAW.Graphic.13">
                  <p:embed/>
                </p:oleObj>
              </mc:Choice>
              <mc:Fallback>
                <p:oleObj r:id="rId3" imgW="2882160" imgH="1937160" progId="CorelDRAW.Graphic.13">
                  <p:embed/>
                  <p:pic>
                    <p:nvPicPr>
                      <p:cNvPr id="0" name="Obi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6029030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 descr="listowniki UMWP kolor nagl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6029030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29030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83" y="31444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54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40159"/>
          </a:xfrm>
        </p:spPr>
        <p:txBody>
          <a:bodyPr/>
          <a:lstStyle/>
          <a:p>
            <a:r>
              <a:rPr lang="pl-PL" b="1" dirty="0" smtClean="0"/>
              <a:t>Kosztorys różnicowy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8889032" cy="3505944"/>
          </a:xfrm>
        </p:spPr>
        <p:txBody>
          <a:bodyPr>
            <a:normAutofit lnSpcReduction="10000"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Kiedy składamy?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W przypadku zmian stanu faktycznego w stosunku do zaplanowanego zakresu prac w projekcie budowlanym/kosztorysie inwestorskim/kosztorysie ofertowym/umowie o przyznaniu pomocy.</a:t>
            </a:r>
          </a:p>
          <a:p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Przedmiar będzie stanowił podstawę do weryfikacji zakresu rzeczowego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46539"/>
              </p:ext>
            </p:extLst>
          </p:nvPr>
        </p:nvGraphicFramePr>
        <p:xfrm>
          <a:off x="684213" y="560863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r:id="rId3" imgW="2882160" imgH="1937160" progId="CorelDRAW.Graphic.13">
                  <p:embed/>
                </p:oleObj>
              </mc:Choice>
              <mc:Fallback>
                <p:oleObj r:id="rId3" imgW="2882160" imgH="1937160" progId="CorelDRAW.Graphic.13">
                  <p:embed/>
                  <p:pic>
                    <p:nvPicPr>
                      <p:cNvPr id="0" name="Obi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0863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listowniki UMWP kolor nagl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561272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31349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32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77" y="17044"/>
            <a:ext cx="9080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dirty="0"/>
          </a:p>
        </p:txBody>
      </p:sp>
      <p:sp>
        <p:nvSpPr>
          <p:cNvPr id="3" name="Prostokąt 2"/>
          <p:cNvSpPr/>
          <p:nvPr/>
        </p:nvSpPr>
        <p:spPr>
          <a:xfrm>
            <a:off x="27399" y="17044"/>
            <a:ext cx="905613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700" dirty="0" smtClean="0"/>
          </a:p>
          <a:p>
            <a:pPr algn="just"/>
            <a:endParaRPr lang="pl-PL" sz="1700" dirty="0"/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164382"/>
            <a:ext cx="7772400" cy="118449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Kosztorys różnicowy</a:t>
            </a:r>
            <a:endParaRPr lang="pl-PL" sz="3600" b="1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424936" cy="3024336"/>
          </a:xfrm>
        </p:spPr>
        <p:txBody>
          <a:bodyPr>
            <a:normAutofit/>
          </a:bodyPr>
          <a:lstStyle/>
          <a:p>
            <a:pPr lvl="0"/>
            <a:r>
              <a:rPr lang="pl-PL" sz="2800" dirty="0" smtClean="0">
                <a:solidFill>
                  <a:schemeClr val="tx1"/>
                </a:solidFill>
              </a:rPr>
              <a:t>W przypadku braku zmian stanu faktycznego do przedstawionych dokumentów – </a:t>
            </a:r>
            <a:r>
              <a:rPr lang="pl-PL" sz="2800" u="sng" dirty="0">
                <a:solidFill>
                  <a:schemeClr val="tx1"/>
                </a:solidFill>
              </a:rPr>
              <a:t>oświadczenie beneficjenta o braku odstępstw i zmian</a:t>
            </a:r>
            <a:r>
              <a:rPr lang="pl-PL" sz="2800" dirty="0">
                <a:solidFill>
                  <a:schemeClr val="tx1"/>
                </a:solidFill>
              </a:rPr>
              <a:t> w realizacji operacji w stosunku do projektu budowlanego lub zakresu rzeczowego operacji określonego w umowie przyznania </a:t>
            </a:r>
            <a:r>
              <a:rPr lang="pl-PL" sz="2800" dirty="0" smtClean="0">
                <a:solidFill>
                  <a:schemeClr val="tx1"/>
                </a:solidFill>
              </a:rPr>
              <a:t>pomocy lub kosztorysu ofertowego.</a:t>
            </a:r>
            <a:endParaRPr lang="pl-PL" sz="2800" dirty="0">
              <a:solidFill>
                <a:schemeClr val="tx1"/>
              </a:solidFill>
            </a:endParaRPr>
          </a:p>
          <a:p>
            <a:endParaRPr lang="pl-PL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10109"/>
              </p:ext>
            </p:extLst>
          </p:nvPr>
        </p:nvGraphicFramePr>
        <p:xfrm>
          <a:off x="611560" y="607076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4" imgW="2882160" imgH="1937160" progId="CorelDRAW.Graphic.13">
                  <p:embed/>
                </p:oleObj>
              </mc:Choice>
              <mc:Fallback>
                <p:oleObj r:id="rId4" imgW="2882160" imgH="1937160" progId="CorelDRAW.Graphic.13">
                  <p:embed/>
                  <p:pic>
                    <p:nvPicPr>
                      <p:cNvPr id="0" name="Obi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07076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 descr="listowniki UMWP kolor nagl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985" y="5990310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981074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35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Rozliczanie robót budowlanych – </a:t>
            </a:r>
            <a:br>
              <a:rPr lang="pl-PL" sz="3200" b="1" dirty="0" smtClean="0"/>
            </a:br>
            <a:r>
              <a:rPr lang="pl-PL" sz="3200" b="1" dirty="0" smtClean="0"/>
              <a:t>wynagrodzenie ryczałtowe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dirty="0" smtClean="0"/>
              <a:t>Dokumentem wiodącym  jest projekt budowlany.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 smtClean="0"/>
              <a:t>Nie ma obowiązku przedstawienia kosztorysu ofertowego.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 smtClean="0"/>
              <a:t>Nie ma możliwości wprowadzania do ZRF nowego zadania rozszerzającego zakres operacji,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 smtClean="0"/>
              <a:t>Dopuszczalne są zmiany zakresu rzeczowego operacji mające na celu usunięcie błędów w kosztorysie inwestorskim oraz zmiany w stosunku do projektu budowlanego.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Kosztorys różnicowy powinien wykazywać różnice pomiędzy stanem faktycznym, a kosztorysem </a:t>
            </a:r>
            <a:r>
              <a:rPr lang="pl-PL" sz="2000" dirty="0" smtClean="0"/>
              <a:t>inwestorskim (rozstrzygający jest projekt budowlany).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575643"/>
              </p:ext>
            </p:extLst>
          </p:nvPr>
        </p:nvGraphicFramePr>
        <p:xfrm>
          <a:off x="683568" y="6163986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3" imgW="2882160" imgH="1937160" progId="CorelDRAW.Graphic.13">
                  <p:embed/>
                </p:oleObj>
              </mc:Choice>
              <mc:Fallback>
                <p:oleObj r:id="rId3" imgW="2882160" imgH="1937160" progId="CorelDRAW.Graphic.13">
                  <p:embed/>
                  <p:pic>
                    <p:nvPicPr>
                      <p:cNvPr id="0" name="Obi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163986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listowniki UMWP kolor nagl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6029030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27255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841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808312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Rozliczanie robót budowlanych – wynagrodzenie ryczałtowe.</a:t>
            </a:r>
            <a:endParaRPr lang="pl-PL" sz="3200" b="1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24936" cy="3816424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</a:rPr>
              <a:t>W przypadku realizacji przez Beneficjenta operacji na podstawie umowy ryczałtowej z wykonawcą, SW sprawdza realizację zakresu rzeczowego na podstawie: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ZRF z realizacji operacji,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Protokołów odbioru robót – sporządzonych w układzie pozycji Zestawienia rzeczowo finansowego operacji (elementów scalonych),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Kosztorysów różnicowych stanowiących załącznik do wniosku o płatność wykazujących: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800" dirty="0" smtClean="0">
                <a:solidFill>
                  <a:schemeClr val="tx1"/>
                </a:solidFill>
              </a:rPr>
              <a:t>Różnice pomiędzy projektem budowlanym a stanem faktycznym na dzień sporządzania kosztorysu różnicowego,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800" dirty="0" smtClean="0">
                <a:solidFill>
                  <a:schemeClr val="tx1"/>
                </a:solidFill>
              </a:rPr>
              <a:t>Istotne odstępstwa, o których mowa w art.36a ustawy z dnia 7 lipca 1997r. Prawo budowlane.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6" name="Picture 2" descr="listowniki UMWP kolor nagl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561272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31349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46539"/>
              </p:ext>
            </p:extLst>
          </p:nvPr>
        </p:nvGraphicFramePr>
        <p:xfrm>
          <a:off x="684213" y="560863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6" imgW="2882160" imgH="1937160" progId="CorelDRAW.Graphic.13">
                  <p:embed/>
                </p:oleObj>
              </mc:Choice>
              <mc:Fallback>
                <p:oleObj r:id="rId6" imgW="2882160" imgH="1937160" progId="CorelDRAW.Graphic.13">
                  <p:embed/>
                  <p:pic>
                    <p:nvPicPr>
                      <p:cNvPr id="0" name="Obi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0863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17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4382"/>
            <a:ext cx="8229600" cy="111249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Rozliczanie robót budowlanych – wynagrodzenie kosztorysowe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Dokumentem wiodącym jest kosztorys ofertowy.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Kosztorys różnicowy powinien wykazywać różnice pomiędzy stanem faktycznym, a kosztorysem ofertowym lub innym dokumentem zawierający szczegółowy zakres rzeczowy operacji.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Nie ma możliwości wprowadzania do ZRF nowego zadania rozszerzającego zakres operacji,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46539"/>
              </p:ext>
            </p:extLst>
          </p:nvPr>
        </p:nvGraphicFramePr>
        <p:xfrm>
          <a:off x="684213" y="560863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3" imgW="2882160" imgH="1937160" progId="CorelDRAW.Graphic.13">
                  <p:embed/>
                </p:oleObj>
              </mc:Choice>
              <mc:Fallback>
                <p:oleObj r:id="rId3" imgW="2882160" imgH="1937160" progId="CorelDRAW.Graphic.13">
                  <p:embed/>
                  <p:pic>
                    <p:nvPicPr>
                      <p:cNvPr id="0" name="Obi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0863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listowniki UMWP kolor nagl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561272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31349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19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Rozliczanie robót budowlanych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12968" cy="4248472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1"/>
                </a:solidFill>
              </a:rPr>
              <a:t>Wszelkie zmiany stanu faktycznego niewskazane w kosztorysie różnicowym, a stwierdzone podczas kontroli na miejscu realizacji operacji, będą podstawą do dokonania korekty kosztów kwalifikowalnych, co może skutkować obniżeniem kwoty pomocy.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1"/>
                </a:solidFill>
              </a:rPr>
              <a:t>Beneficjent zobowiązany jest  do informowania samorządu województwa  o planowanych  albo zaistniałych zdarzeniach związanych ze zmianą stanu faktycznego lub prawnego, mogących mieć wpływ na realizację operacji.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1"/>
                </a:solidFill>
              </a:rPr>
              <a:t>Informowanie SW o zamiarze wprowadzenia zmian do umowy z wykonawcą, gdyż zmiany w realizacji mogą powodować konieczność zmiany umowy o przyznaniu pomocy.</a:t>
            </a:r>
          </a:p>
          <a:p>
            <a:pPr algn="l"/>
            <a:endParaRPr lang="pl-PL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46539"/>
              </p:ext>
            </p:extLst>
          </p:nvPr>
        </p:nvGraphicFramePr>
        <p:xfrm>
          <a:off x="684213" y="560863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3" imgW="2882160" imgH="1937160" progId="CorelDRAW.Graphic.13">
                  <p:embed/>
                </p:oleObj>
              </mc:Choice>
              <mc:Fallback>
                <p:oleObj r:id="rId3" imgW="2882160" imgH="1937160" progId="CorelDRAW.Graphic.13">
                  <p:embed/>
                  <p:pic>
                    <p:nvPicPr>
                      <p:cNvPr id="0" name="Obi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60863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listowniki UMWP kolor nagl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561272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31349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189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64382"/>
            <a:ext cx="8229600" cy="114300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Wnioskowane (bądź wprowadzone) zmiany w realizacji operacji będą rozpatrywane przez SW w następujących płaszczyznach: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1600" dirty="0" smtClean="0"/>
              <a:t>Poprawność dokumentów i uzasadnienie zmian ( czy dołączono stosowne dokumenty: protokoły konieczności, wpisy do książki budowy, decyzje, uzasadnienia).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600" dirty="0" smtClean="0"/>
              <a:t>Konieczności zmian w umowie o przyznanie pomocy ( czy istnieje konieczność sporządzenia aneksu do umowy) – gdy zmiany w realizacji inwestycji nie będą powodować zmian w ZRF.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600" dirty="0" smtClean="0"/>
              <a:t>Wpływu na zachowanie standardów jakościowych operacji (czy proponowane zmiany nie pogorszą standardów jakościowych inwestycji.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600" dirty="0" smtClean="0"/>
              <a:t>Wpływu na cel operacji (czy proponowane zmiany nie wpłyną na zmianę lub możliwość osiągnięcia celu operacji).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600" dirty="0" smtClean="0"/>
              <a:t>Dopuszczalności i prawidłowości w odniesieniu do przepisów ustawy Prawo zamówień publicznych (zwłaszcza art.140 ust. 3 i art.144.</a:t>
            </a:r>
          </a:p>
          <a:p>
            <a:pPr marL="457200" indent="-457200">
              <a:buFont typeface="+mj-lt"/>
              <a:buAutoNum type="arabicPeriod"/>
            </a:pPr>
            <a:endParaRPr lang="pl-PL" sz="1800" dirty="0" smtClean="0"/>
          </a:p>
          <a:p>
            <a:pPr marL="457200" indent="-457200">
              <a:buFont typeface="+mj-lt"/>
              <a:buAutoNum type="arabicPeriod"/>
            </a:pPr>
            <a:endParaRPr lang="pl-PL" sz="2000" dirty="0" smtClean="0"/>
          </a:p>
          <a:p>
            <a:pPr marL="457200" indent="-457200">
              <a:buFont typeface="+mj-lt"/>
              <a:buAutoNum type="arabicPeriod"/>
            </a:pPr>
            <a:endParaRPr lang="pl-PL" sz="2000" dirty="0"/>
          </a:p>
        </p:txBody>
      </p:sp>
      <p:pic>
        <p:nvPicPr>
          <p:cNvPr id="5" name="Picture 2" descr="C:\Users\amietka\Documents\logotypy\logo SWP\Samorzad_Wojewodztwa_Pomorskiego_uklad_pozi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16632"/>
            <a:ext cx="36020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662751"/>
              </p:ext>
            </p:extLst>
          </p:nvPr>
        </p:nvGraphicFramePr>
        <p:xfrm>
          <a:off x="683568" y="6237312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r:id="rId4" imgW="2882160" imgH="1937160" progId="CorelDRAW.Graphic.13">
                  <p:embed/>
                </p:oleObj>
              </mc:Choice>
              <mc:Fallback>
                <p:oleObj r:id="rId4" imgW="2882160" imgH="1937160" progId="CorelDRAW.Graphic.13">
                  <p:embed/>
                  <p:pic>
                    <p:nvPicPr>
                      <p:cNvPr id="0" name="Obi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237312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listowniki UMWP kolor nagl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23" y="6163986"/>
            <a:ext cx="3615928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36" y="6217565"/>
            <a:ext cx="762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3803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3242</TotalTime>
  <Words>587</Words>
  <Application>Microsoft Office PowerPoint</Application>
  <PresentationFormat>Pokaz na ekranie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Motyw pakietu Office</vt:lpstr>
      <vt:lpstr>CorelDRAW.Graphic.13</vt:lpstr>
      <vt:lpstr>Prezentacja programu PowerPoint</vt:lpstr>
      <vt:lpstr>       Ostateczna decyzja o pozwoleniu na budowę (załącznik obowiązkowy w sytuacji, gdy na etapie wniosku o przyznaniu pomocy nie był ostatecznym dokumentem)  Ostateczne pozwolenie na użytkowanie obiektu budowlanego, jeśli taki obowiązek wynika z przepisów prawa budowlanego  Zawiadomienie właściwego organu o zakończeniu budowy złożone co najmniej 14 dni przed zamierzonym terminem przystąpienia do użytkowania, jeżeli obowiązek taki wynika z przepisów prawa budowlanego lub właściwy organ nałożył taki obowiązek – oryginał lub kopia wraz z: - oświadczenie Beneficjenta, że w ciągu 14 dni  od dnia zgłoszenia zakończenia robót właściwy organ nie wniósł sprzeciwu – oryginał albo - zaświadczenie wydane przez właściwy organ, że nie wnosi sprzeciwu w przypadku, gdy zawiadomienie o zakończeniu robót budowlanych będzie przedkładane przed wypływem 14 dni – oryginał lub kopia.  Kosztorys różnicowy.   Protokoły odbioru robót/montażu/rozruchu maszyn i urządzeń/instalacji oprogramowania lub Oświadczenie Beneficjenta o poprawnym wykonaniu ww. czynności z udziałem środków własnych.  Umowy z wykonawcami lub stosowny dokument sprzedaży potwierdzający zawarcie umowy z wykonawcą.</vt:lpstr>
      <vt:lpstr>Kosztorys różnicowy</vt:lpstr>
      <vt:lpstr>Kosztorys różnicowy</vt:lpstr>
      <vt:lpstr>Rozliczanie robót budowlanych –  wynagrodzenie ryczałtowe</vt:lpstr>
      <vt:lpstr>Rozliczanie robót budowlanych – wynagrodzenie ryczałtowe.</vt:lpstr>
      <vt:lpstr>Rozliczanie robót budowlanych – wynagrodzenie kosztorysowe</vt:lpstr>
      <vt:lpstr>Rozliczanie robót budowlanych</vt:lpstr>
      <vt:lpstr>Wnioskowane (bądź wprowadzone) zmiany w realizacji operacji będą rozpatrywane przez SW w następujących płaszczyznach:</vt:lpstr>
      <vt:lpstr> W PODDZIAŁANIU 19.2 NIE MA MOŻLIWOŚCI ZASTOSOWANIA METODY „ZAPROJEKTUJ-WYBUDUJ”</vt:lpstr>
      <vt:lpstr>   Przykład kosztorysu różnicowego</vt:lpstr>
      <vt:lpstr>        Dziękujemy za uwagę </vt:lpstr>
    </vt:vector>
  </TitlesOfParts>
  <Company>umwp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amietka</dc:creator>
  <cp:lastModifiedBy>Kujawa Anna</cp:lastModifiedBy>
  <cp:revision>328</cp:revision>
  <cp:lastPrinted>2017-04-03T11:20:19Z</cp:lastPrinted>
  <dcterms:created xsi:type="dcterms:W3CDTF">2016-05-19T07:21:39Z</dcterms:created>
  <dcterms:modified xsi:type="dcterms:W3CDTF">2017-04-03T13:17:53Z</dcterms:modified>
</cp:coreProperties>
</file>