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17"/>
  </p:notesMasterIdLst>
  <p:handoutMasterIdLst>
    <p:handoutMasterId r:id="rId18"/>
  </p:handoutMasterIdLst>
  <p:sldIdLst>
    <p:sldId id="346" r:id="rId2"/>
    <p:sldId id="368" r:id="rId3"/>
    <p:sldId id="369" r:id="rId4"/>
    <p:sldId id="371" r:id="rId5"/>
    <p:sldId id="362" r:id="rId6"/>
    <p:sldId id="374" r:id="rId7"/>
    <p:sldId id="375" r:id="rId8"/>
    <p:sldId id="373" r:id="rId9"/>
    <p:sldId id="372" r:id="rId10"/>
    <p:sldId id="376" r:id="rId11"/>
    <p:sldId id="377" r:id="rId12"/>
    <p:sldId id="378" r:id="rId13"/>
    <p:sldId id="370" r:id="rId14"/>
    <p:sldId id="379" r:id="rId15"/>
    <p:sldId id="380" r:id="rId16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 xmlns="">
        <p14:section name="Sekcja domyślna" id="{E1538FB7-3E14-44F3-89E5-BFEF524C9C14}">
          <p14:sldIdLst>
            <p14:sldId id="346"/>
            <p14:sldId id="368"/>
            <p14:sldId id="369"/>
            <p14:sldId id="371"/>
            <p14:sldId id="362"/>
            <p14:sldId id="374"/>
            <p14:sldId id="375"/>
            <p14:sldId id="373"/>
            <p14:sldId id="372"/>
            <p14:sldId id="376"/>
            <p14:sldId id="377"/>
            <p14:sldId id="378"/>
            <p14:sldId id="370"/>
            <p14:sldId id="379"/>
            <p14:sldId id="380"/>
          </p14:sldIdLst>
        </p14:section>
        <p14:section name="Sekcja bez tytułu" id="{46DC1C02-0C71-487E-8500-96E59CCB9A58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ałkowski Andrzej" initials="BA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717" autoAdjust="0"/>
  </p:normalViewPr>
  <p:slideViewPr>
    <p:cSldViewPr>
      <p:cViewPr varScale="1">
        <p:scale>
          <a:sx n="69" d="100"/>
          <a:sy n="69" d="100"/>
        </p:scale>
        <p:origin x="-15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85" cy="496332"/>
          </a:xfrm>
          <a:prstGeom prst="rect">
            <a:avLst/>
          </a:prstGeom>
        </p:spPr>
        <p:txBody>
          <a:bodyPr vert="horz" lIns="91705" tIns="45852" rIns="91705" bIns="4585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997" y="1"/>
            <a:ext cx="2946085" cy="496332"/>
          </a:xfrm>
          <a:prstGeom prst="rect">
            <a:avLst/>
          </a:prstGeom>
        </p:spPr>
        <p:txBody>
          <a:bodyPr vert="horz" lIns="91705" tIns="45852" rIns="91705" bIns="45852" rtlCol="0"/>
          <a:lstStyle>
            <a:lvl1pPr algn="r">
              <a:defRPr sz="1200"/>
            </a:lvl1pPr>
          </a:lstStyle>
          <a:p>
            <a:fld id="{B45FD0E8-561A-4712-9B28-F76BFEA70BEA}" type="datetimeFigureOut">
              <a:rPr lang="pl-PL" smtClean="0"/>
              <a:pPr/>
              <a:t>05.04.2017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717"/>
            <a:ext cx="2946085" cy="496332"/>
          </a:xfrm>
          <a:prstGeom prst="rect">
            <a:avLst/>
          </a:prstGeom>
        </p:spPr>
        <p:txBody>
          <a:bodyPr vert="horz" lIns="91705" tIns="45852" rIns="91705" bIns="4585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997" y="9428717"/>
            <a:ext cx="2946085" cy="496332"/>
          </a:xfrm>
          <a:prstGeom prst="rect">
            <a:avLst/>
          </a:prstGeom>
        </p:spPr>
        <p:txBody>
          <a:bodyPr vert="horz" lIns="91705" tIns="45852" rIns="91705" bIns="45852" rtlCol="0" anchor="b"/>
          <a:lstStyle>
            <a:lvl1pPr algn="r">
              <a:defRPr sz="1200"/>
            </a:lvl1pPr>
          </a:lstStyle>
          <a:p>
            <a:fld id="{A1A4B82B-AB58-498E-9303-0B822C63029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34669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705" tIns="45852" rIns="91705" bIns="4585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705" tIns="45852" rIns="91705" bIns="4585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6CC391B-E661-4D26-8C95-613B6A02147A}" type="datetimeFigureOut">
              <a:rPr lang="pl-PL"/>
              <a:pPr>
                <a:defRPr/>
              </a:pPr>
              <a:t>05.04.2017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5" tIns="45852" rIns="91705" bIns="45852" rtlCol="0" anchor="ctr"/>
          <a:lstStyle/>
          <a:p>
            <a:pPr lvl="0"/>
            <a:endParaRPr lang="pl-PL" noProof="0" dirty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705" tIns="45852" rIns="91705" bIns="45852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705" tIns="45852" rIns="91705" bIns="4585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705" tIns="45852" rIns="91705" bIns="4585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F59BA90-810F-48EA-86A5-AE6868AE996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397096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59BA90-810F-48EA-86A5-AE6868AE996F}" type="slidenum">
              <a:rPr lang="pl-PL" smtClean="0"/>
              <a:pPr>
                <a:defRPr/>
              </a:pPr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02318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59BA90-810F-48EA-86A5-AE6868AE996F}" type="slidenum">
              <a:rPr lang="pl-PL" smtClean="0"/>
              <a:pPr>
                <a:defRPr/>
              </a:pPr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0941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167CE7-13BC-44BC-BF0E-D30F058F7349}" type="datetime1">
              <a:rPr lang="pl-PL" smtClean="0"/>
              <a:pPr>
                <a:defRPr/>
              </a:pPr>
              <a:t>05.04.2017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11411-494A-4FDA-A9CB-FFE208E1A4D8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2921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19FCA3-2949-497C-81C9-68563934E811}" type="datetime1">
              <a:rPr lang="pl-PL" smtClean="0"/>
              <a:pPr>
                <a:defRPr/>
              </a:pPr>
              <a:t>05.04.2017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93EB0-4C20-4C23-B7B8-6D6A7645A1B0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137675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B7FD79-1A89-4FD3-8292-A6D2A997E534}" type="datetime1">
              <a:rPr lang="pl-PL" smtClean="0"/>
              <a:pPr>
                <a:defRPr/>
              </a:pPr>
              <a:t>05.04.2017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600B35-7E4F-45E7-A256-5328C11CCE4C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60175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71BBBA-A42F-4691-BEE2-188B5B2896AE}" type="datetime1">
              <a:rPr lang="pl-PL" smtClean="0"/>
              <a:pPr>
                <a:defRPr/>
              </a:pPr>
              <a:t>05.04.2017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F2FD1-8079-4350-B507-3536DC24FBA9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98544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83E4F9-F2A2-4BDC-A33C-D27A8810605D}" type="datetime1">
              <a:rPr lang="pl-PL" smtClean="0"/>
              <a:pPr>
                <a:defRPr/>
              </a:pPr>
              <a:t>05.04.2017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6CCF3-1CDF-4447-B16A-CF1E8813C587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299688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45EF10-CD76-403E-883E-CA412E28C5C6}" type="datetime1">
              <a:rPr lang="pl-PL" smtClean="0"/>
              <a:pPr>
                <a:defRPr/>
              </a:pPr>
              <a:t>05.04.2017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9A867-6E5D-405F-8DD2-5051263A88DC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05612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554BA3-AE9D-4F06-851B-BA29484B74F5}" type="datetime1">
              <a:rPr lang="pl-PL" smtClean="0"/>
              <a:pPr>
                <a:defRPr/>
              </a:pPr>
              <a:t>05.04.2017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95DC3-BC11-4EA5-803C-51A40C391A7D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564463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135FE6-C641-483F-94D9-BFAB53686A2F}" type="datetime1">
              <a:rPr lang="pl-PL" smtClean="0"/>
              <a:pPr>
                <a:defRPr/>
              </a:pPr>
              <a:t>05.04.2017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317CE-FCF2-4E3E-97FB-28EB228B7468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40750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598BD7-15B4-4748-AFA6-25E33CC57323}" type="datetime1">
              <a:rPr lang="pl-PL" smtClean="0"/>
              <a:pPr>
                <a:defRPr/>
              </a:pPr>
              <a:t>05.04.2017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F2D14-9FC1-491D-8174-AE9FF5B20459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06561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1234FC-8E91-4AFD-91FB-A715AEA39A02}" type="datetime1">
              <a:rPr lang="pl-PL" smtClean="0"/>
              <a:pPr>
                <a:defRPr/>
              </a:pPr>
              <a:t>05.04.2017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8EA60-19C7-44D3-80AC-3FDE49C114BF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463117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432ECA-B4C3-4887-A98D-E9A48C7011B7}" type="datetime1">
              <a:rPr lang="pl-PL" smtClean="0"/>
              <a:pPr>
                <a:defRPr/>
              </a:pPr>
              <a:t>05.04.2017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61DA8E-4071-464F-AD39-0024F3A3E23D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889075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1959A40-8143-467E-AE37-7ABEEAE20556}" type="datetime1">
              <a:rPr lang="pl-PL" smtClean="0"/>
              <a:pPr>
                <a:defRPr/>
              </a:pPr>
              <a:t>05.04.2017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EB75B0-DE40-47EC-A0FE-E9727C2A8199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69242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dprow@pomorskie.e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dprow.pomorskie.eu/wsparcie-na-wdrazanie-operacji-w-ramach-stretegi-rozwoju-lokalneg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prow.pomorsie.e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392488"/>
          </a:xfrm>
        </p:spPr>
        <p:txBody>
          <a:bodyPr rtlCol="0">
            <a:normAutofit/>
          </a:bodyPr>
          <a:lstStyle/>
          <a:p>
            <a:pPr algn="ctr">
              <a:buNone/>
              <a:defRPr/>
            </a:pPr>
            <a:endParaRPr lang="pl-PL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  <a:p>
            <a:pPr algn="ctr">
              <a:buNone/>
              <a:defRPr/>
            </a:pPr>
            <a:r>
              <a:rPr lang="pl-PL" altLang="pl-PL" dirty="0"/>
              <a:t>Wnioski o płatność- </a:t>
            </a:r>
            <a:r>
              <a:rPr lang="pl-PL" altLang="pl-PL" dirty="0" smtClean="0"/>
              <a:t> informacje potrzebne do rozliczenia operacji w ramach</a:t>
            </a:r>
            <a:br>
              <a:rPr lang="pl-PL" altLang="pl-PL" dirty="0" smtClean="0"/>
            </a:br>
            <a:r>
              <a:rPr lang="pl-PL" altLang="pl-PL" dirty="0" smtClean="0"/>
              <a:t> PROW 2014-2020</a:t>
            </a:r>
            <a:br>
              <a:rPr lang="pl-PL" altLang="pl-PL" dirty="0" smtClean="0"/>
            </a:br>
            <a:r>
              <a:rPr lang="pl-PL" altLang="pl-PL" dirty="0" smtClean="0"/>
              <a:t> </a:t>
            </a:r>
            <a:r>
              <a:rPr lang="pl-PL" altLang="pl-PL" dirty="0" smtClean="0"/>
              <a:t>(rozwój </a:t>
            </a:r>
            <a:r>
              <a:rPr lang="pl-PL" altLang="pl-PL" dirty="0" smtClean="0"/>
              <a:t>przedsiębiorczości)</a:t>
            </a:r>
            <a:endParaRPr lang="pl-PL" sz="1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1400" dirty="0" smtClean="0"/>
          </a:p>
        </p:txBody>
      </p:sp>
      <p:pic>
        <p:nvPicPr>
          <p:cNvPr id="2051" name="Picture 2" descr="C:\Users\amietka\Documents\logotypy\logo SWP\Samorzad_Wojewodztwa_Pomorskiego_uklad_pozio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0338" y="116632"/>
            <a:ext cx="3602037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Obi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84136864"/>
              </p:ext>
            </p:extLst>
          </p:nvPr>
        </p:nvGraphicFramePr>
        <p:xfrm>
          <a:off x="685800" y="5608638"/>
          <a:ext cx="657225" cy="442912"/>
        </p:xfrm>
        <a:graphic>
          <a:graphicData uri="http://schemas.openxmlformats.org/presentationml/2006/ole">
            <p:oleObj spid="_x0000_s1046" r:id="rId5" imgW="2882160" imgH="1937160" progId="">
              <p:embed/>
            </p:oleObj>
          </a:graphicData>
        </a:graphic>
      </p:graphicFrame>
      <p:pic>
        <p:nvPicPr>
          <p:cNvPr id="9" name="Picture 2" descr="listowniki UMWP kolor nagl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5923" y="5612726"/>
            <a:ext cx="3615928" cy="55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az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554266"/>
            <a:ext cx="762000" cy="497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403648" y="6237312"/>
            <a:ext cx="6293718" cy="50914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pl-PL" sz="600" dirty="0">
                <a:latin typeface="Arial" panose="020B0604020202020204" pitchFamily="34" charset="0"/>
                <a:cs typeface="Arial" panose="020B0604020202020204" pitchFamily="34" charset="0"/>
              </a:rPr>
              <a:t>Europejski Fundusz Rolny na Rzecz Rozwoju Obszarów Wiejskich: Europa inwestująca w obszary wiejskie”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600" dirty="0">
                <a:latin typeface="Arial" panose="020B0604020202020204" pitchFamily="34" charset="0"/>
                <a:cs typeface="Arial" panose="020B0604020202020204" pitchFamily="34" charset="0"/>
              </a:rPr>
              <a:t>Operacja współfinansowana ze środków Unii Europejskiej w ramach Pomocy Technicznej Programu Rozwoju Obszarów wiejskich na lata 2014-2020.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600" dirty="0">
                <a:latin typeface="Arial" panose="020B0604020202020204" pitchFamily="34" charset="0"/>
                <a:cs typeface="Arial" panose="020B0604020202020204" pitchFamily="34" charset="0"/>
              </a:rPr>
              <a:t>Instytucja Zarządzająca PROW 2014-2020 – Minister Rolnictwa i Rozwoju Wsi. Materiał opracowany przez Departament Programów Rozwoju Obszarów Wiejskich Urzędu Marszałkowskiego Województwa Pomorskiego</a:t>
            </a:r>
          </a:p>
          <a:p>
            <a:pPr>
              <a:defRPr/>
            </a:pPr>
            <a:endParaRPr lang="pl-PL" sz="600" dirty="0"/>
          </a:p>
        </p:txBody>
      </p:sp>
    </p:spTree>
    <p:extLst>
      <p:ext uri="{BB962C8B-B14F-4D97-AF65-F5344CB8AC3E}">
        <p14:creationId xmlns:p14="http://schemas.microsoft.com/office/powerpoint/2010/main" xmlns="" val="150955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Należy </a:t>
            </a:r>
            <a:r>
              <a:rPr lang="pl-PL" dirty="0" err="1" smtClean="0"/>
              <a:t>pamietać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561662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pl-PL" altLang="pl-PL" b="1" dirty="0"/>
              <a:t>Gotówka powyżej 1000zł</a:t>
            </a:r>
            <a:r>
              <a:rPr lang="pl-PL" altLang="pl-PL" dirty="0"/>
              <a:t> stanowi </a:t>
            </a:r>
            <a:r>
              <a:rPr lang="pl-PL" altLang="pl-PL" dirty="0" smtClean="0"/>
              <a:t>koszt niekwalifikowalny</a:t>
            </a:r>
            <a:endParaRPr lang="pl-PL" altLang="pl-PL" dirty="0"/>
          </a:p>
          <a:p>
            <a:pPr>
              <a:lnSpc>
                <a:spcPct val="80000"/>
              </a:lnSpc>
            </a:pPr>
            <a:r>
              <a:rPr lang="pl-PL" altLang="pl-PL" b="1" dirty="0"/>
              <a:t>Faktury/ dokumenty (opis na rewersie) </a:t>
            </a:r>
            <a:endParaRPr lang="pl-PL" altLang="pl-PL" b="1" dirty="0" smtClean="0"/>
          </a:p>
          <a:p>
            <a:pPr lvl="2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altLang="pl-PL" dirty="0" smtClean="0"/>
              <a:t>wskazanie </a:t>
            </a:r>
            <a:r>
              <a:rPr lang="pl-PL" altLang="pl-PL" dirty="0"/>
              <a:t>nr umowy o przyznanie </a:t>
            </a:r>
            <a:r>
              <a:rPr lang="pl-PL" altLang="pl-PL" dirty="0" smtClean="0"/>
              <a:t>pomocy, 	</a:t>
            </a:r>
            <a:endParaRPr lang="pl-PL" altLang="pl-PL" dirty="0"/>
          </a:p>
          <a:p>
            <a:pPr lvl="2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altLang="pl-PL" dirty="0" smtClean="0"/>
              <a:t>numer pozycji w Zestawieniu rzeczowo-finansowym,</a:t>
            </a:r>
          </a:p>
          <a:p>
            <a:pPr lvl="2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altLang="pl-PL" dirty="0" smtClean="0"/>
              <a:t>kwotę </a:t>
            </a:r>
            <a:r>
              <a:rPr lang="pl-PL" altLang="pl-PL" dirty="0"/>
              <a:t>kosztów kwalifikowanych </a:t>
            </a:r>
            <a:r>
              <a:rPr lang="pl-PL" altLang="pl-PL" dirty="0" smtClean="0"/>
              <a:t>			</a:t>
            </a:r>
          </a:p>
          <a:p>
            <a:pPr lvl="2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altLang="pl-PL" dirty="0" smtClean="0"/>
              <a:t>sposób </a:t>
            </a:r>
            <a:r>
              <a:rPr lang="pl-PL" altLang="pl-PL" dirty="0"/>
              <a:t>ujęcia w księgach rachunkowych na </a:t>
            </a:r>
            <a:r>
              <a:rPr lang="pl-PL" altLang="pl-PL" dirty="0" smtClean="0"/>
              <a:t>podstawie </a:t>
            </a:r>
            <a:r>
              <a:rPr lang="pl-PL" altLang="pl-PL" dirty="0"/>
              <a:t>ustawy o rachunkowości (dekret)</a:t>
            </a:r>
            <a:endParaRPr lang="pl-PL" altLang="pl-PL" b="1" dirty="0"/>
          </a:p>
          <a:p>
            <a:pPr>
              <a:lnSpc>
                <a:spcPct val="80000"/>
              </a:lnSpc>
            </a:pPr>
            <a:r>
              <a:rPr lang="pl-PL" altLang="pl-PL" b="1" dirty="0"/>
              <a:t>Przelewy generowane elektronicznie-</a:t>
            </a:r>
            <a:r>
              <a:rPr lang="pl-PL" altLang="pl-PL" dirty="0"/>
              <a:t> umowa z bankiem na świadczenie usług bankowości elektronicznej</a:t>
            </a:r>
          </a:p>
          <a:p>
            <a:pPr>
              <a:lnSpc>
                <a:spcPct val="80000"/>
              </a:lnSpc>
            </a:pPr>
            <a:r>
              <a:rPr lang="pl-PL" altLang="pl-PL" b="1" dirty="0" smtClean="0"/>
              <a:t>Raporty kasowe, KP, KW-</a:t>
            </a:r>
            <a:r>
              <a:rPr lang="pl-PL" altLang="pl-PL" dirty="0" smtClean="0"/>
              <a:t> </a:t>
            </a:r>
            <a:r>
              <a:rPr lang="pl-PL" altLang="pl-PL" dirty="0"/>
              <a:t>do wszystkich płatności </a:t>
            </a:r>
            <a:r>
              <a:rPr lang="pl-PL" altLang="pl-PL" sz="2800" dirty="0" smtClean="0"/>
              <a:t>GOTÓWKOWYCH</a:t>
            </a:r>
          </a:p>
          <a:p>
            <a:pPr>
              <a:lnSpc>
                <a:spcPct val="80000"/>
              </a:lnSpc>
            </a:pPr>
            <a:r>
              <a:rPr lang="pl-PL" sz="2800" dirty="0" smtClean="0"/>
              <a:t>Dokonanie płatności za faktury do II uzupełnień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F2FD1-8079-4350-B507-3536DC24FBA9}" type="slidenum">
              <a:rPr lang="pl-PL" smtClean="0"/>
              <a:pPr>
                <a:defRPr/>
              </a:pPr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891469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cd.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62500" lnSpcReduction="20000"/>
          </a:bodyPr>
          <a:lstStyle/>
          <a:p>
            <a:r>
              <a:rPr lang="pl-PL" altLang="pl-PL" b="1" dirty="0" smtClean="0"/>
              <a:t>Operacja inwestycyjna</a:t>
            </a:r>
            <a:r>
              <a:rPr lang="pl-PL" altLang="pl-PL" dirty="0" smtClean="0"/>
              <a:t> – </a:t>
            </a:r>
            <a:r>
              <a:rPr lang="pl-PL" altLang="pl-PL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kosztorys różnicowy</a:t>
            </a:r>
            <a:r>
              <a:rPr lang="pl-PL" altLang="pl-PL" dirty="0" smtClean="0"/>
              <a:t> lub </a:t>
            </a:r>
            <a:r>
              <a:rPr lang="pl-PL" altLang="pl-PL" u="sng" dirty="0" smtClean="0"/>
              <a:t>oświadczenie beneficjenta o braku odstępstw i zmian</a:t>
            </a:r>
            <a:r>
              <a:rPr lang="pl-PL" altLang="pl-PL" dirty="0" smtClean="0"/>
              <a:t> w realizacji operacji w stosunku do projektu budowlanego/ kosztorysu ofertowego lub zakresu rzeczowego operacji określonego w umowie przyznania pomocy</a:t>
            </a:r>
          </a:p>
          <a:p>
            <a:r>
              <a:rPr lang="pl-PL" altLang="pl-PL" b="1" dirty="0"/>
              <a:t>Źródła finansowania kosztów całkowitych-</a:t>
            </a:r>
            <a:r>
              <a:rPr lang="pl-PL" altLang="pl-PL" dirty="0"/>
              <a:t> wyjaśnić z czego sfinansowano </a:t>
            </a:r>
            <a:r>
              <a:rPr lang="pl-PL" altLang="pl-PL" dirty="0" smtClean="0"/>
              <a:t>operacje.</a:t>
            </a:r>
          </a:p>
          <a:p>
            <a:r>
              <a:rPr lang="pl-PL" altLang="pl-PL" b="1" dirty="0" smtClean="0"/>
              <a:t>Interpretacja indywidualna</a:t>
            </a:r>
            <a:r>
              <a:rPr lang="pl-PL" altLang="pl-PL" dirty="0" smtClean="0"/>
              <a:t>, gdy Beneficjent kwalifikuje VAT (gdy Vat jest kosztem niekwalifikowalnym, wówczas nie można opłacić go z WF) </a:t>
            </a:r>
          </a:p>
          <a:p>
            <a:r>
              <a:rPr lang="pl-PL" altLang="pl-PL" b="1" dirty="0"/>
              <a:t>Rzeczowe udokumentowanie realizacji </a:t>
            </a:r>
            <a:r>
              <a:rPr lang="pl-PL" altLang="pl-PL" b="1" dirty="0" smtClean="0"/>
              <a:t>zestawienia rzeczowo-finansowego-</a:t>
            </a:r>
            <a:r>
              <a:rPr lang="pl-PL" altLang="pl-PL" dirty="0" smtClean="0"/>
              <a:t> </a:t>
            </a:r>
            <a:r>
              <a:rPr lang="pl-PL" altLang="pl-PL" dirty="0"/>
              <a:t>zdjęcia, </a:t>
            </a:r>
            <a:r>
              <a:rPr lang="pl-PL" altLang="pl-PL" dirty="0" smtClean="0"/>
              <a:t>wydruki </a:t>
            </a:r>
            <a:r>
              <a:rPr lang="pl-PL" altLang="pl-PL" dirty="0"/>
              <a:t>ze stron www </a:t>
            </a:r>
            <a:r>
              <a:rPr lang="pl-PL" altLang="pl-PL" dirty="0" smtClean="0"/>
              <a:t>itp.</a:t>
            </a:r>
          </a:p>
          <a:p>
            <a:r>
              <a:rPr lang="pl-PL" altLang="pl-PL" b="1" dirty="0" smtClean="0"/>
              <a:t>Polityka rachunkowości, plan kont oraz wydruk z ksiąg rachunkowych</a:t>
            </a:r>
            <a:r>
              <a:rPr lang="pl-PL" altLang="pl-PL" dirty="0" smtClean="0"/>
              <a:t> </a:t>
            </a:r>
            <a:r>
              <a:rPr lang="pl-PL" altLang="pl-PL" b="1" dirty="0" smtClean="0"/>
              <a:t>potwierdzający zaksięgowanie wszystkich kosztów</a:t>
            </a:r>
            <a:r>
              <a:rPr lang="pl-PL" altLang="pl-PL" dirty="0" smtClean="0"/>
              <a:t> – sprawdzenie zobowiązania wynikającego z § 5 ust. 1 pkt 10 umowy przyznania pomocy dotyczącego stosowania oddzielnego systemu rachunkowości. </a:t>
            </a:r>
          </a:p>
          <a:p>
            <a:pPr marL="0" indent="0">
              <a:buNone/>
            </a:pPr>
            <a:endParaRPr lang="pl-PL" altLang="pl-PL" dirty="0" smtClean="0"/>
          </a:p>
          <a:p>
            <a:r>
              <a:rPr lang="pl-PL" altLang="pl-PL" u="sng" dirty="0" smtClean="0"/>
              <a:t>Beneficjenci</a:t>
            </a:r>
            <a:r>
              <a:rPr lang="pl-PL" altLang="pl-PL" u="sng" dirty="0"/>
              <a:t>, którzy nie prowadzą na podstawie aktualnych </a:t>
            </a:r>
            <a:r>
              <a:rPr lang="pl-PL" altLang="pl-PL" dirty="0"/>
              <a:t>przepisów </a:t>
            </a:r>
            <a:r>
              <a:rPr lang="pl-PL" altLang="pl-PL" dirty="0" smtClean="0"/>
              <a:t>ksiąg </a:t>
            </a:r>
            <a:r>
              <a:rPr lang="pl-PL" altLang="pl-PL" dirty="0" err="1" smtClean="0"/>
              <a:t>rachunkowychzobowiązani</a:t>
            </a:r>
            <a:r>
              <a:rPr lang="pl-PL" altLang="pl-PL" dirty="0" smtClean="0"/>
              <a:t> </a:t>
            </a:r>
            <a:r>
              <a:rPr lang="pl-PL" altLang="pl-PL" dirty="0"/>
              <a:t>są do sporządzenia </a:t>
            </a:r>
            <a:r>
              <a:rPr lang="pl-PL" altLang="pl-PL" b="1" i="1" u="sng" dirty="0" smtClean="0"/>
              <a:t>Wykaz faktur lub dok. równoważnej wartości dowodowej dokumentujący poniesione koszty sporządzony zgodnie ze wzorem ustalonym we WOP</a:t>
            </a:r>
            <a:endParaRPr lang="pl-PL" altLang="pl-PL" b="1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F2FD1-8079-4350-B507-3536DC24FBA9}" type="slidenum">
              <a:rPr lang="pl-PL" smtClean="0"/>
              <a:pPr>
                <a:defRPr/>
              </a:pPr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767492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F2FD1-8079-4350-B507-3536DC24FBA9}" type="slidenum">
              <a:rPr lang="pl-PL" smtClean="0"/>
              <a:pPr>
                <a:defRPr/>
              </a:pPr>
              <a:t>12</a:t>
            </a:fld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9335243"/>
              </p:ext>
            </p:extLst>
          </p:nvPr>
        </p:nvGraphicFramePr>
        <p:xfrm>
          <a:off x="1835696" y="404664"/>
          <a:ext cx="5400601" cy="6264718"/>
        </p:xfrm>
        <a:graphic>
          <a:graphicData uri="http://schemas.openxmlformats.org/drawingml/2006/table">
            <a:tbl>
              <a:tblPr/>
              <a:tblGrid>
                <a:gridCol w="224219"/>
                <a:gridCol w="188231"/>
                <a:gridCol w="531479"/>
                <a:gridCol w="531479"/>
                <a:gridCol w="888566"/>
                <a:gridCol w="453972"/>
                <a:gridCol w="531479"/>
                <a:gridCol w="531479"/>
                <a:gridCol w="1519697"/>
              </a:tblGrid>
              <a:tr h="117550">
                <a:tc gridSpan="4">
                  <a:txBody>
                    <a:bodyPr/>
                    <a:lstStyle/>
                    <a:p>
                      <a:pPr algn="l" fontAlgn="b"/>
                      <a:r>
                        <a:rPr lang="pl-PL" sz="700" b="1" i="0" u="none" strike="noStrike" dirty="0">
                          <a:effectLst/>
                          <a:latin typeface="Arial"/>
                        </a:rPr>
                        <a:t>Załącznik nr VIII. A.17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50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8820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Oświadczenie dotyczące wyodrębnionych kont / prowadzenia wykazu faktur lub dokumentów o  równoważnej wartości dowodowej dokumentujących poniesione koszty, w ramach poddziałania 19.2 „Wsparcie na wdrażanie operacji w ramach strategii rozwoju lokalnego kierowanego przez społeczność”</a:t>
                      </a:r>
                    </a:p>
                  </a:txBody>
                  <a:tcPr marL="4996" marR="4996" marT="49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550"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 dirty="0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 dirty="0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50"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4"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550">
                <a:tc gridSpan="5"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Nazwisko / Nazwa Beneficjenta 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550"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550"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 dirty="0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50"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4"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5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Imię / Imiona 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550"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550"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50"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4"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5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Adres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550"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550"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50"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4"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550">
                <a:tc gridSpan="5"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Numer umowy z Urzędem Marszałkowskim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550"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550"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75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pl-PL" sz="700" b="1" i="0" u="none" strike="noStrike">
                          <a:effectLst/>
                          <a:latin typeface="Arial"/>
                        </a:rPr>
                        <a:t>Oświadczam, iż: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550">
                <a:tc>
                  <a:txBody>
                    <a:bodyPr/>
                    <a:lstStyle/>
                    <a:p>
                      <a:pPr algn="l" fontAlgn="b"/>
                      <a:endParaRPr lang="pl-PL" sz="700" b="1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1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1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84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TAK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6" gridSpan="7">
                  <a:txBody>
                    <a:bodyPr/>
                    <a:lstStyle/>
                    <a:p>
                      <a:pPr algn="just" fontAlgn="t"/>
                      <a:r>
                        <a:rPr lang="pl-PL" sz="700" b="0" i="0" u="none" strike="noStrike" dirty="0">
                          <a:effectLst/>
                          <a:latin typeface="Arial"/>
                        </a:rPr>
                        <a:t>prowadzę oddzielny system rachunkowości albo korzystam z odpowiedniego kodu rachunkowego dla  wszystkich transakcji związanych z realizacją operacji, w rozumieniu art. 66 ust. 1 lit. c pkt i Rozporządzenia Parlamentu Europejskiego i Rady (UE) nr 1305/2013 z dnia 17 grudnia 2013 r. w sprawie wsparcia rozwoju obszarów wiejskich przez Europejski Fundusz Rolny na rzecz Rozwoju Obszarów Wiejskich (EFRROW) i uchylającego rozporządzenie Rady (WE) nr 1698/2005 (Dz. Urz. UE L 347 z 20.12.2013, str. 487z późn.zm).</a:t>
                      </a:r>
                    </a:p>
                  </a:txBody>
                  <a:tcPr marL="4996" marR="4996" marT="4996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550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550">
                <a:tc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550">
                <a:tc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550">
                <a:tc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72868"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550"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47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Lp.</a:t>
                      </a:r>
                    </a:p>
                  </a:txBody>
                  <a:tcPr marL="4996" marR="4996" marT="499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 fontAlgn="t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Numer konta księgowego zgodny z planem kont księgowych Beneficjenta, na którym dokonano księgowania transakcji związanych z operacją</a:t>
                      </a:r>
                    </a:p>
                  </a:txBody>
                  <a:tcPr marL="4996" marR="4996" marT="4996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t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Nazwa konta księgowego, na którym dokonano księgowania transakcji związanych z operacją</a:t>
                      </a:r>
                    </a:p>
                  </a:txBody>
                  <a:tcPr marL="4996" marR="4996" marT="4996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55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996" marR="4996" marT="499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55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4996" marR="4996" marT="499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55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4996" marR="4996" marT="499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55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4996" marR="4996" marT="499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55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4996" marR="4996" marT="499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550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4996" marR="4996" marT="499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550"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84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TAK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b="0" i="0" u="none" strike="noStrike" baseline="30000">
                          <a:effectLst/>
                          <a:latin typeface="Arial"/>
                        </a:rPr>
                        <a:t>1</a:t>
                      </a:r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7">
                  <a:txBody>
                    <a:bodyPr/>
                    <a:lstStyle/>
                    <a:p>
                      <a:pPr algn="just" fontAlgn="t"/>
                      <a:r>
                        <a:rPr lang="pl-P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posiadam Wykaz faktur lub dokumentów o  równoważnej wartości dowodowej dokumentujących poniesione koszty, sporządzony zgodnie ze wzorem ustalonym we wniosku o płatność. </a:t>
                      </a:r>
                    </a:p>
                  </a:txBody>
                  <a:tcPr marL="4996" marR="4996" marT="4996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550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550"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550"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7550"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50"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3"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3"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96" marR="4996" marT="499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550"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550"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28184"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600" b="0" i="1" u="none" strike="noStrike">
                          <a:effectLst/>
                          <a:latin typeface="Arial"/>
                        </a:rPr>
                        <a:t>miejscowość i data</a:t>
                      </a:r>
                    </a:p>
                  </a:txBody>
                  <a:tcPr marL="4996" marR="4996" marT="4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effectLst/>
                        <a:latin typeface="Arial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600" b="0" i="1" u="none" strike="noStrike" dirty="0">
                          <a:effectLst/>
                          <a:latin typeface="Arial"/>
                        </a:rPr>
                        <a:t>podpis Beneficjenta / osób reprezentujących Beneficjenta / pełnomocnika</a:t>
                      </a:r>
                    </a:p>
                  </a:txBody>
                  <a:tcPr marL="4996" marR="4996" marT="4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59620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800" b="1" dirty="0" smtClean="0"/>
              <a:t>Dokumenty potwierdzające </a:t>
            </a:r>
            <a:r>
              <a:rPr lang="pl-PL" sz="2000" b="1" dirty="0" smtClean="0"/>
              <a:t>utworzenie miejsc pracy/utrzymanie miejsc pracy/poniesienie kosztów zatrudnienia PŁATNOŚĆ KOŃCOWA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</a:t>
            </a:r>
            <a:r>
              <a:rPr lang="pl-PL" sz="2000" dirty="0" smtClean="0"/>
              <a:t>oszty zatrudnienia pracowników  w odniesieniu do nowoutworzonych  miejsc pracy nie mogą być finansowane z udziałem innych środków publicznych  np. nie może korzystać ze wsparcia ze środków Funduszu Pracy</a:t>
            </a:r>
          </a:p>
          <a:p>
            <a:r>
              <a:rPr lang="pl-PL" sz="2000" dirty="0"/>
              <a:t>d</a:t>
            </a:r>
            <a:r>
              <a:rPr lang="pl-PL" sz="2000" dirty="0" smtClean="0"/>
              <a:t>o WOP dołącza się deklaracje ZUS ZUA (zgłoszenie do ubezpieczenia),  ZUS DRA (łączny), ZUS RCA (raport imienny), ZUS RSA (</a:t>
            </a:r>
            <a:r>
              <a:rPr lang="pl-PL" sz="2000" dirty="0"/>
              <a:t>Raport imienny o wypłaconych świadczeniach i przerwach w opłacaniu </a:t>
            </a:r>
            <a:r>
              <a:rPr lang="pl-PL" sz="2000" dirty="0" smtClean="0"/>
              <a:t>składek)</a:t>
            </a:r>
            <a:r>
              <a:rPr lang="pl-PL" sz="2000" b="1" dirty="0" smtClean="0"/>
              <a:t> </a:t>
            </a:r>
            <a:r>
              <a:rPr lang="pl-PL" sz="2000" dirty="0" smtClean="0"/>
              <a:t>, ZUS RZA (</a:t>
            </a:r>
            <a:r>
              <a:rPr lang="pl-PL" sz="2000" dirty="0"/>
              <a:t>Imienny raport miesięczny o należnych składkach na ubezpieczenie </a:t>
            </a:r>
            <a:r>
              <a:rPr lang="pl-PL" sz="2000" dirty="0" smtClean="0"/>
              <a:t>zdrowotne)</a:t>
            </a:r>
          </a:p>
          <a:p>
            <a:r>
              <a:rPr lang="pl-PL" sz="2000" dirty="0"/>
              <a:t>u</a:t>
            </a:r>
            <a:r>
              <a:rPr lang="pl-PL" sz="2000" dirty="0" smtClean="0"/>
              <a:t>mowy o pracę dla etatów powstałych w wyniku realizacji operacji</a:t>
            </a:r>
          </a:p>
          <a:p>
            <a:r>
              <a:rPr lang="pl-PL" sz="2000" dirty="0"/>
              <a:t>l</a:t>
            </a:r>
            <a:r>
              <a:rPr lang="pl-PL" sz="2000" dirty="0" smtClean="0"/>
              <a:t>isty płac oraz dokumenty potwierdzające poniesienie wszystkich składników wynagrodzenia.</a:t>
            </a:r>
          </a:p>
          <a:p>
            <a:endParaRPr lang="pl-PL" sz="1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F2FD1-8079-4350-B507-3536DC24FBA9}" type="slidenum">
              <a:rPr lang="pl-PL" smtClean="0"/>
              <a:pPr>
                <a:defRPr/>
              </a:pPr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341658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Wskaźniki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pl-PL" b="1" dirty="0" smtClean="0"/>
              <a:t>30 % realizacji biznesplanu </a:t>
            </a:r>
            <a:r>
              <a:rPr lang="pl-PL" dirty="0" smtClean="0"/>
              <a:t>(ilościowego lub wartościowego poziomu sprzedaży produktów lub usług) do dnia, w którym upłynie rok od dnia wypłaty płatności ostatecznej.</a:t>
            </a:r>
          </a:p>
          <a:p>
            <a:r>
              <a:rPr lang="pl-PL" b="1" dirty="0" smtClean="0"/>
              <a:t>Osiągnięcie celu operacji oraz wskaźników </a:t>
            </a:r>
            <a:r>
              <a:rPr lang="pl-PL" dirty="0" smtClean="0"/>
              <a:t>jego realizacji określonych w § 3 ust.3 umowy </a:t>
            </a:r>
            <a:r>
              <a:rPr lang="pl-PL" dirty="0" err="1" smtClean="0"/>
              <a:t>opp</a:t>
            </a:r>
            <a:r>
              <a:rPr lang="pl-PL" dirty="0" smtClean="0"/>
              <a:t>. do dnia złożenia wniosku o płatność końcową (możliwe 5% odchylenie).</a:t>
            </a:r>
          </a:p>
          <a:p>
            <a:pPr marL="0" indent="0">
              <a:buNone/>
            </a:pP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F2FD1-8079-4350-B507-3536DC24FBA9}" type="slidenum">
              <a:rPr lang="pl-PL" smtClean="0"/>
              <a:pPr>
                <a:defRPr/>
              </a:pPr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053146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dirty="0"/>
              <a:t>Kontakt- referat płatności </a:t>
            </a:r>
            <a:r>
              <a:rPr lang="pl-PL" altLang="pl-PL" dirty="0" smtClean="0"/>
              <a:t/>
            </a:r>
            <a:br>
              <a:rPr lang="pl-PL" altLang="pl-PL" dirty="0" smtClean="0"/>
            </a:br>
            <a:r>
              <a:rPr lang="pl-PL" altLang="pl-PL" dirty="0" smtClean="0"/>
              <a:t>osi </a:t>
            </a:r>
            <a:r>
              <a:rPr lang="pl-PL" altLang="pl-PL" dirty="0"/>
              <a:t>4 </a:t>
            </a:r>
            <a:r>
              <a:rPr lang="pl-PL" altLang="pl-PL" dirty="0" smtClean="0"/>
              <a:t>Leader PROW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pl-PL" altLang="pl-PL" u="sng" dirty="0"/>
              <a:t>Telefony:</a:t>
            </a:r>
          </a:p>
          <a:p>
            <a:pPr>
              <a:buFontTx/>
              <a:buNone/>
            </a:pPr>
            <a:r>
              <a:rPr lang="pl-PL" altLang="pl-PL" sz="2400" dirty="0"/>
              <a:t>58 32 68 </a:t>
            </a:r>
            <a:r>
              <a:rPr lang="pl-PL" altLang="pl-PL" sz="2400" dirty="0" smtClean="0"/>
              <a:t>378 Joanna Lewandowska</a:t>
            </a:r>
          </a:p>
          <a:p>
            <a:pPr>
              <a:buNone/>
            </a:pPr>
            <a:r>
              <a:rPr lang="pl-PL" altLang="pl-PL" sz="2400" dirty="0" smtClean="0"/>
              <a:t>58 32 68 382 Andrzej Białkowski </a:t>
            </a:r>
          </a:p>
          <a:p>
            <a:pPr>
              <a:buNone/>
            </a:pPr>
            <a:r>
              <a:rPr lang="pl-PL" altLang="pl-PL" sz="2400" dirty="0" smtClean="0"/>
              <a:t>58 32 68 392 Małgorzata Zacharyasz , Małgorzata Motus	</a:t>
            </a:r>
          </a:p>
          <a:p>
            <a:pPr>
              <a:buNone/>
            </a:pPr>
            <a:r>
              <a:rPr lang="pl-PL" altLang="pl-PL" sz="2400" dirty="0" smtClean="0"/>
              <a:t>58 </a:t>
            </a:r>
            <a:r>
              <a:rPr lang="pl-PL" altLang="pl-PL" sz="2400" dirty="0"/>
              <a:t>32 68 </a:t>
            </a:r>
            <a:r>
              <a:rPr lang="pl-PL" altLang="pl-PL" sz="2400" dirty="0" smtClean="0"/>
              <a:t>484 </a:t>
            </a:r>
            <a:r>
              <a:rPr lang="pl-PL" altLang="pl-PL" sz="2400" dirty="0"/>
              <a:t>M</a:t>
            </a:r>
            <a:r>
              <a:rPr lang="pl-PL" altLang="pl-PL" sz="2400" dirty="0" smtClean="0"/>
              <a:t>agdalena Szroeder</a:t>
            </a:r>
          </a:p>
          <a:p>
            <a:pPr>
              <a:buNone/>
            </a:pPr>
            <a:r>
              <a:rPr lang="pl-PL" altLang="pl-PL" sz="2400" dirty="0" smtClean="0"/>
              <a:t>58 </a:t>
            </a:r>
            <a:r>
              <a:rPr lang="pl-PL" altLang="pl-PL" sz="2400" dirty="0"/>
              <a:t>32 68 </a:t>
            </a:r>
            <a:r>
              <a:rPr lang="pl-PL" altLang="pl-PL" sz="2400" dirty="0" smtClean="0"/>
              <a:t>483 Aleksandra Liszewska, Anna Kujawa</a:t>
            </a:r>
          </a:p>
          <a:p>
            <a:pPr>
              <a:buNone/>
            </a:pPr>
            <a:endParaRPr lang="pl-PL" altLang="pl-PL" sz="2000" dirty="0"/>
          </a:p>
          <a:p>
            <a:pPr>
              <a:buNone/>
            </a:pPr>
            <a:r>
              <a:rPr lang="pl-PL" altLang="pl-PL" sz="2400" b="1" dirty="0" smtClean="0"/>
              <a:t>Adres email:  </a:t>
            </a:r>
            <a:r>
              <a:rPr lang="pl-PL" altLang="pl-PL" sz="2400" b="1" dirty="0" smtClean="0">
                <a:hlinkClick r:id="rId2"/>
              </a:rPr>
              <a:t>dprow@pomorskie.eu</a:t>
            </a:r>
            <a:r>
              <a:rPr lang="pl-PL" altLang="pl-PL" sz="2400" b="1" dirty="0" smtClean="0"/>
              <a:t> </a:t>
            </a:r>
            <a:endParaRPr lang="pl-PL" altLang="pl-PL" sz="2400" b="1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F2FD1-8079-4350-B507-3536DC24FBA9}" type="slidenum">
              <a:rPr lang="pl-PL" smtClean="0"/>
              <a:pPr>
                <a:defRPr/>
              </a:pPr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59013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dirty="0"/>
              <a:t>Aktualna wersja wniosku o płatność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pl-PL" sz="2800" dirty="0" smtClean="0"/>
              <a:t>Na dzień dzisiejszy obowiązuje wersja 2z</a:t>
            </a:r>
          </a:p>
          <a:p>
            <a:r>
              <a:rPr lang="pl-PL" altLang="pl-PL" sz="2800" dirty="0"/>
              <a:t>Aktualną wersję wniosku można znaleźć pod </a:t>
            </a:r>
            <a:r>
              <a:rPr lang="pl-PL" altLang="pl-PL" sz="2800" dirty="0" smtClean="0"/>
              <a:t>adresem:</a:t>
            </a:r>
          </a:p>
          <a:p>
            <a:pPr marL="0" indent="0">
              <a:buNone/>
            </a:pPr>
            <a:r>
              <a:rPr lang="pl-PL" altLang="pl-PL" sz="2400" dirty="0">
                <a:hlinkClick r:id="rId2"/>
              </a:rPr>
              <a:t>http://</a:t>
            </a:r>
            <a:r>
              <a:rPr lang="pl-PL" altLang="pl-PL" sz="2400" dirty="0" smtClean="0">
                <a:hlinkClick r:id="rId2"/>
              </a:rPr>
              <a:t>dprow.pomorskie.eu/wsparcie-na-wdrazanie-operacji-w-ramach-stretegi-rozwoju-lokalnego</a:t>
            </a:r>
            <a:endParaRPr lang="pl-PL" altLang="pl-PL" sz="2400" dirty="0" smtClean="0"/>
          </a:p>
          <a:p>
            <a:endParaRPr lang="pl-PL" altLang="pl-PL" sz="2400" dirty="0" smtClean="0"/>
          </a:p>
          <a:p>
            <a:pPr marL="0" indent="0">
              <a:buNone/>
            </a:pPr>
            <a:endParaRPr lang="pl-PL" sz="1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F2FD1-8079-4350-B507-3536DC24FBA9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616221"/>
            <a:ext cx="4016415" cy="3213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08350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Ścieżka dostępu:</a:t>
            </a:r>
            <a:br>
              <a:rPr lang="pl-PL" sz="2800" b="1" dirty="0" smtClean="0"/>
            </a:br>
            <a:endParaRPr lang="pl-PL" sz="28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None/>
            </a:pPr>
            <a:endParaRPr lang="pl-PL" altLang="pl-PL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pl-PL" altLang="pl-PL" sz="2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altLang="pl-PL" sz="2400" dirty="0" smtClean="0">
                <a:latin typeface="+mj-lt"/>
                <a:cs typeface="Times New Roman" pitchFamily="18" charset="0"/>
                <a:hlinkClick r:id="rId2"/>
              </a:rPr>
              <a:t>www.dprow.pomorskie.eu</a:t>
            </a:r>
            <a:r>
              <a:rPr lang="pl-PL" altLang="pl-PL" sz="2400" dirty="0" smtClean="0">
                <a:latin typeface="+mj-lt"/>
                <a:cs typeface="Times New Roman" pitchFamily="18" charset="0"/>
              </a:rPr>
              <a:t>  - PROW 2014-2020  - Dokumenty do pobrania  -Wsparcie na wdrażanie operacji w ramach strategii rozwoju lokalnego - </a:t>
            </a:r>
            <a:r>
              <a:rPr lang="pl-PL" sz="2400" dirty="0">
                <a:latin typeface="+mj-lt"/>
              </a:rPr>
              <a:t>3. Operacje w ramach poddziałania 19.2 </a:t>
            </a:r>
            <a:r>
              <a:rPr lang="pl-PL" sz="2400" u="sng" dirty="0">
                <a:latin typeface="+mj-lt"/>
              </a:rPr>
              <a:t>z wyłączeniem projektów grantowych oraz operacji w zakresie podejmowania działalności </a:t>
            </a:r>
            <a:r>
              <a:rPr lang="pl-PL" sz="2400" u="sng" dirty="0" smtClean="0">
                <a:latin typeface="+mj-lt"/>
              </a:rPr>
              <a:t>gospodarczej- </a:t>
            </a:r>
            <a:r>
              <a:rPr lang="pl-PL" sz="24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WNIOSEK O </a:t>
            </a:r>
            <a:r>
              <a:rPr lang="pl-PL" sz="2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PŁATNOŚĆ </a:t>
            </a:r>
            <a:r>
              <a:rPr lang="pl-PL" sz="2400" dirty="0" smtClean="0">
                <a:latin typeface="+mj-lt"/>
              </a:rPr>
              <a:t>i instrukcja</a:t>
            </a:r>
            <a:endParaRPr lang="pl-PL" sz="2400" dirty="0">
              <a:latin typeface="+mj-lt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F2D14-9FC1-491D-8174-AE9FF5B20459}" type="slidenum">
              <a:rPr lang="pl-PL" smtClean="0"/>
              <a:pPr>
                <a:defRPr/>
              </a:pPr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279735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Informacje potrzebne do rozliczenia WOP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800" dirty="0" smtClean="0"/>
              <a:t>Koszty kwalifikowalne podlegają refundacji, jeżeli zostały poniesione (§29 </a:t>
            </a:r>
            <a:r>
              <a:rPr lang="pl-PL" sz="2800" dirty="0" err="1" smtClean="0"/>
              <a:t>rozp</a:t>
            </a:r>
            <a:r>
              <a:rPr lang="pl-PL" sz="2800" dirty="0" smtClean="0"/>
              <a:t>.)</a:t>
            </a:r>
          </a:p>
          <a:p>
            <a:pPr lvl="1"/>
            <a:r>
              <a:rPr lang="pl-PL" sz="2400" dirty="0"/>
              <a:t>o</a:t>
            </a:r>
            <a:r>
              <a:rPr lang="pl-PL" sz="2400" dirty="0" smtClean="0"/>
              <a:t>d dnia w którym została zawarta umowa, a w przypadku kosztów ogólnych – od dnia 1 stycznia 2014r.</a:t>
            </a:r>
          </a:p>
          <a:p>
            <a:pPr lvl="1"/>
            <a:r>
              <a:rPr lang="pl-PL" sz="2400" dirty="0"/>
              <a:t>z</a:t>
            </a:r>
            <a:r>
              <a:rPr lang="pl-PL" sz="2400" dirty="0" smtClean="0"/>
              <a:t>godnie z przepisami o zam. publicznych, a gdy te przepisy nie mają zastosowania- wybór wykonawców poszczególnych zadań ujętych w zestawieniu rzecz-finansowym operacji z </a:t>
            </a:r>
            <a:r>
              <a:rPr lang="pl-PL" sz="2400" b="1" dirty="0" smtClean="0"/>
              <a:t>zachowaniem konkurencyjnego trybu ich wyboru</a:t>
            </a:r>
            <a:r>
              <a:rPr lang="pl-PL" sz="2400" dirty="0" smtClean="0"/>
              <a:t> określonego w umowie</a:t>
            </a:r>
          </a:p>
          <a:p>
            <a:pPr lvl="1"/>
            <a:r>
              <a:rPr lang="pl-PL" sz="2400" dirty="0"/>
              <a:t>w formie rozliczenia pieniężnego, a w przypadku transakcji, której wartość, bez względu na liczbę wynikających z niej płatności, przekracza 1 tys. złotych - w formie rozliczenia bezgotówkowego</a:t>
            </a:r>
            <a:r>
              <a:rPr lang="pl-PL" sz="2400" dirty="0" smtClean="0"/>
              <a:t>;</a:t>
            </a:r>
          </a:p>
          <a:p>
            <a:pPr lvl="1"/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F2FD1-8079-4350-B507-3536DC24FBA9}" type="slidenum">
              <a:rPr lang="pl-PL" smtClean="0"/>
              <a:pPr>
                <a:defRPr/>
              </a:pPr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932687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u="sng" dirty="0"/>
              <a:t>Faktury/dokumenty równoważnej wartości dowodowej i dowody zapłaty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sz="1600" dirty="0"/>
          </a:p>
          <a:p>
            <a:pPr lvl="1" algn="just"/>
            <a:r>
              <a:rPr lang="pl-PL" sz="2000" dirty="0" smtClean="0"/>
              <a:t>Dowód zapłaty  powinien potwierdzać zapłatę za daną fakturę. </a:t>
            </a:r>
          </a:p>
          <a:p>
            <a:pPr lvl="1" algn="just"/>
            <a:endParaRPr lang="pl-PL" sz="1200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F2FD1-8079-4350-B507-3536DC24FBA9}" type="slidenum">
              <a:rPr lang="pl-PL" smtClean="0"/>
              <a:pPr>
                <a:defRPr/>
              </a:pPr>
              <a:t>5</a:t>
            </a:fld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088140" y="2392693"/>
            <a:ext cx="1267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Faktura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115616" y="3099329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Gotówka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4860032" y="3099329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Przelew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827584" y="3721343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l-PL" sz="1600" dirty="0" smtClean="0"/>
              <a:t>do 1000,00zł</a:t>
            </a:r>
          </a:p>
          <a:p>
            <a:pPr marL="285750" indent="-285750">
              <a:buFontTx/>
              <a:buChar char="-"/>
            </a:pPr>
            <a:r>
              <a:rPr lang="pl-PL" sz="1600" dirty="0"/>
              <a:t>n</a:t>
            </a:r>
            <a:r>
              <a:rPr lang="pl-PL" sz="1600" dirty="0" smtClean="0"/>
              <a:t>a fakturze adnotacja „zapłacono”</a:t>
            </a:r>
            <a:endParaRPr lang="pl-PL" sz="16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355976" y="3691190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l-PL" sz="1600" dirty="0"/>
              <a:t>p</a:t>
            </a:r>
            <a:r>
              <a:rPr lang="pl-PL" sz="1600" dirty="0" smtClean="0"/>
              <a:t>owyżej 1000,00zł</a:t>
            </a:r>
          </a:p>
          <a:p>
            <a:pPr marL="285750" indent="-285750">
              <a:buFontTx/>
              <a:buChar char="-"/>
            </a:pPr>
            <a:r>
              <a:rPr lang="pl-PL" sz="1600" dirty="0" smtClean="0"/>
              <a:t>Tytuł przelewu= nr faktury</a:t>
            </a:r>
          </a:p>
          <a:p>
            <a:r>
              <a:rPr lang="pl-PL" sz="1600" dirty="0" smtClean="0"/>
              <a:t>      Np. FS/07/2017</a:t>
            </a:r>
            <a:endParaRPr lang="pl-PL" sz="1600" dirty="0"/>
          </a:p>
        </p:txBody>
      </p:sp>
      <p:cxnSp>
        <p:nvCxnSpPr>
          <p:cNvPr id="11" name="Łącznik prosty ze strzałką 10"/>
          <p:cNvCxnSpPr>
            <a:endCxn id="7" idx="0"/>
          </p:cNvCxnSpPr>
          <p:nvPr/>
        </p:nvCxnSpPr>
        <p:spPr>
          <a:xfrm flipH="1">
            <a:off x="2195736" y="2810110"/>
            <a:ext cx="1296144" cy="2892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3475905" y="2810110"/>
            <a:ext cx="1440160" cy="2892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2715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</a:t>
            </a:r>
            <a:r>
              <a:rPr lang="pl-PL" dirty="0" smtClean="0"/>
              <a:t>ransakcja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i="1" u="sng" dirty="0"/>
              <a:t>Transakcja</a:t>
            </a:r>
            <a:r>
              <a:rPr lang="pl-PL" i="1" dirty="0"/>
              <a:t> to dokonanie zapłaty w związku z wykonaniem jednej umowy lub zamówienia od jednego kontrahenta, </a:t>
            </a:r>
            <a:r>
              <a:rPr lang="pl-PL" i="1" u="sng" dirty="0"/>
              <a:t>nawet jeśli wystawiono kilka faktur </a:t>
            </a:r>
            <a:r>
              <a:rPr lang="pl-PL" i="1" dirty="0"/>
              <a:t>dotyczących tej umowy/zamówienia i w związku z tym zapłata nastąpiła w częściach. </a:t>
            </a:r>
            <a:r>
              <a:rPr lang="pl-PL" dirty="0"/>
              <a:t>Jeżeli Beneficjent przedstawi do rozliczenia dowód zapłaty potwierdzający, że dokonał transakcji gotówką w kwocie przekraczającej limit, tj. 1 tys. zł, wówczas cała kwota zapłacona gotówką zostanie zaliczona do kosztów niekwalifikowalnych, z uwagi na fakt, że została poniesiona niezgodnie z obowiązującymi przepisami.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F2FD1-8079-4350-B507-3536DC24FBA9}" type="slidenum">
              <a:rPr lang="pl-PL" smtClean="0"/>
              <a:pPr>
                <a:defRPr/>
              </a:pPr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83181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Wyprzedzające finansowanie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 lnSpcReduction="10000"/>
          </a:bodyPr>
          <a:lstStyle/>
          <a:p>
            <a:r>
              <a:rPr lang="pl-PL" sz="2800" dirty="0"/>
              <a:t>w</a:t>
            </a:r>
            <a:r>
              <a:rPr lang="pl-PL" sz="2800" dirty="0" smtClean="0"/>
              <a:t>ypłacane na wyodrębniony rachunek bankowy przeznaczony wyłącznie do obsługi WF</a:t>
            </a:r>
          </a:p>
          <a:p>
            <a:r>
              <a:rPr lang="pl-PL" sz="2800" dirty="0" smtClean="0"/>
              <a:t>naliczone odsetki podlegają zwrotowi na konto ARIMR</a:t>
            </a:r>
          </a:p>
          <a:p>
            <a:r>
              <a:rPr lang="pl-PL" sz="2800" dirty="0"/>
              <a:t>n</a:t>
            </a:r>
            <a:r>
              <a:rPr lang="pl-PL" sz="2800" dirty="0" smtClean="0"/>
              <a:t>a wykonanie zakresu rzeczowego operacji zgodnie z zestawieniem rzeczowo-finansowym operacji stanowiącym zał. nr 1 do u </a:t>
            </a:r>
            <a:r>
              <a:rPr lang="pl-PL" sz="2800" dirty="0" err="1" smtClean="0"/>
              <a:t>opp</a:t>
            </a:r>
            <a:endParaRPr lang="pl-PL" sz="2800" dirty="0" smtClean="0"/>
          </a:p>
          <a:p>
            <a:r>
              <a:rPr lang="pl-PL" sz="2600" b="1" dirty="0"/>
              <a:t>w</a:t>
            </a:r>
            <a:r>
              <a:rPr lang="pl-PL" sz="2600" b="1" dirty="0" smtClean="0"/>
              <a:t>ykorzystanie zgodnie §5 ust.1 pkt 1 i 2 umowy </a:t>
            </a:r>
            <a:r>
              <a:rPr lang="pl-PL" sz="2600" b="1" dirty="0" err="1" smtClean="0"/>
              <a:t>opp</a:t>
            </a:r>
            <a:r>
              <a:rPr lang="pl-PL" sz="2600" b="1" dirty="0" smtClean="0"/>
              <a:t>:</a:t>
            </a:r>
          </a:p>
          <a:p>
            <a:pPr lvl="1"/>
            <a:r>
              <a:rPr lang="pl-PL" dirty="0" smtClean="0"/>
              <a:t> formie rozliczenia pieniężnego (w tym powyżej 1000,00zł bezgotówkowo)</a:t>
            </a:r>
          </a:p>
          <a:p>
            <a:pPr lvl="1"/>
            <a:r>
              <a:rPr lang="pl-PL" dirty="0"/>
              <a:t>n</a:t>
            </a:r>
            <a:r>
              <a:rPr lang="pl-PL" dirty="0" smtClean="0"/>
              <a:t>iefinansowanie kosztów  kwalifikowalnych z innych środków publicznych</a:t>
            </a:r>
          </a:p>
          <a:p>
            <a:pPr lvl="1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F2FD1-8079-4350-B507-3536DC24FBA9}" type="slidenum">
              <a:rPr lang="pl-PL" smtClean="0"/>
              <a:pPr>
                <a:defRPr/>
              </a:pPr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43841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800" b="1" dirty="0" smtClean="0"/>
              <a:t>Faktury i dowody zapłaty- do UM można dołączyć kopie poświadczone za zgodność  z oryginałem przez Beneficjenta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Beneficjent </a:t>
            </a:r>
            <a:r>
              <a:rPr lang="pl-PL" sz="2800" dirty="0"/>
              <a:t>przed skopiowaniem oryginałów faktur lub dokumentów o równoważnej wartości dowodowej powinien je opatrzyć klauzulą</a:t>
            </a:r>
            <a:r>
              <a:rPr lang="pl-PL" sz="2800" i="1" dirty="0"/>
              <a:t>: </a:t>
            </a:r>
            <a:r>
              <a:rPr lang="pl-PL" sz="2800" b="1" i="1" dirty="0"/>
              <a:t>„Przedstawiono do refundacji w ramach Programu Rozwoju Obszarów Wiejskich na lata 2014- 2020</a:t>
            </a:r>
            <a:r>
              <a:rPr lang="pl-PL" sz="2800" i="1" dirty="0" smtClean="0"/>
              <a:t>”.</a:t>
            </a:r>
          </a:p>
          <a:p>
            <a:pPr marL="0" indent="0" algn="ctr">
              <a:buNone/>
            </a:pPr>
            <a:r>
              <a:rPr lang="pl-PL" sz="2800" i="1" dirty="0" smtClean="0"/>
              <a:t> (NA PIERWSZEJ STRONIE FAKTURY/DOKUMENTU)</a:t>
            </a:r>
          </a:p>
          <a:p>
            <a:r>
              <a:rPr lang="pl-PL" sz="2800" i="1" dirty="0" smtClean="0"/>
              <a:t>Dokumenty mogą być również potwierdzone przez pracownika LGD.</a:t>
            </a:r>
            <a:endParaRPr lang="pl-PL" sz="2800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F2FD1-8079-4350-B507-3536DC24FBA9}" type="slidenum">
              <a:rPr lang="pl-PL" smtClean="0"/>
              <a:pPr>
                <a:defRPr/>
              </a:pPr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530090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Zakupy przez Internet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do WOP dołączyć </a:t>
            </a:r>
            <a:r>
              <a:rPr lang="pl-PL" sz="2800" i="1" dirty="0" smtClean="0"/>
              <a:t>potwierdzenie zakupu towaru wskazujący </a:t>
            </a:r>
            <a:r>
              <a:rPr lang="pl-PL" sz="2800" b="1" i="1" dirty="0" smtClean="0"/>
              <a:t>numer zamówienia (np. email)</a:t>
            </a:r>
          </a:p>
          <a:p>
            <a:r>
              <a:rPr lang="pl-PL" sz="2800" dirty="0"/>
              <a:t>d</a:t>
            </a:r>
            <a:r>
              <a:rPr lang="pl-PL" sz="2800" dirty="0" smtClean="0"/>
              <a:t>owód zapłaty: jeżeli zapłata przez </a:t>
            </a:r>
            <a:r>
              <a:rPr lang="pl-PL" sz="2800" dirty="0" err="1" smtClean="0"/>
              <a:t>Payu</a:t>
            </a:r>
            <a:r>
              <a:rPr lang="pl-PL" sz="2800" dirty="0" smtClean="0"/>
              <a:t> to do WOP dołączamy maila potwierdzającego dokonanie transakcji oraz potwierdzenie dokonania płatności</a:t>
            </a:r>
          </a:p>
          <a:p>
            <a:r>
              <a:rPr lang="pl-PL" sz="2800" dirty="0" smtClean="0"/>
              <a:t>na fakturze  musi być </a:t>
            </a:r>
            <a:r>
              <a:rPr lang="pl-PL" sz="2800" b="1" dirty="0" smtClean="0"/>
              <a:t>adnotacja zapłacono oraz numer zamówienia!!!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F2FD1-8079-4350-B507-3536DC24FBA9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87190221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3209</TotalTime>
  <Words>1140</Words>
  <Application>Microsoft Office PowerPoint</Application>
  <PresentationFormat>Pokaz na ekranie (4:3)</PresentationFormat>
  <Paragraphs>159</Paragraphs>
  <Slides>15</Slides>
  <Notes>2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0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Slajd 1</vt:lpstr>
      <vt:lpstr>Aktualna wersja wniosku o płatność</vt:lpstr>
      <vt:lpstr>Ścieżka dostępu: </vt:lpstr>
      <vt:lpstr>Informacje potrzebne do rozliczenia WOP</vt:lpstr>
      <vt:lpstr>Faktury/dokumenty równoważnej wartości dowodowej i dowody zapłaty</vt:lpstr>
      <vt:lpstr>Transakcja</vt:lpstr>
      <vt:lpstr>Wyprzedzające finansowanie</vt:lpstr>
      <vt:lpstr>Faktury i dowody zapłaty- do UM można dołączyć kopie poświadczone za zgodność  z oryginałem przez Beneficjenta</vt:lpstr>
      <vt:lpstr>Zakupy przez Internet</vt:lpstr>
      <vt:lpstr>Należy pamietać</vt:lpstr>
      <vt:lpstr>cd.</vt:lpstr>
      <vt:lpstr>Slajd 12</vt:lpstr>
      <vt:lpstr>Dokumenty potwierdzające utworzenie miejsc pracy/utrzymanie miejsc pracy/poniesienie kosztów zatrudnienia PŁATNOŚĆ KOŃCOWA</vt:lpstr>
      <vt:lpstr>Wskaźniki</vt:lpstr>
      <vt:lpstr>Kontakt- referat płatności  osi 4 Leader PROW</vt:lpstr>
    </vt:vector>
  </TitlesOfParts>
  <Company>umwp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amietka</dc:creator>
  <cp:lastModifiedBy>Właściciel</cp:lastModifiedBy>
  <cp:revision>267</cp:revision>
  <cp:lastPrinted>2017-04-03T13:26:28Z</cp:lastPrinted>
  <dcterms:created xsi:type="dcterms:W3CDTF">2016-05-19T07:21:39Z</dcterms:created>
  <dcterms:modified xsi:type="dcterms:W3CDTF">2017-04-05T10:58:09Z</dcterms:modified>
</cp:coreProperties>
</file>